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Public Sans Bold" charset="1" panose="00000000000000000000"/>
      <p:regular r:id="rId30"/>
    </p:embeddedFont>
    <p:embeddedFont>
      <p:font typeface="Public Sans" charset="1" panose="00000000000000000000"/>
      <p:regular r:id="rId31"/>
    </p:embeddedFont>
    <p:embeddedFont>
      <p:font typeface="Archivo Black" charset="1" panose="020B0A03020202020B04"/>
      <p:regular r:id="rId32"/>
    </p:embeddedFont>
    <p:embeddedFont>
      <p:font typeface="Canva Sans" charset="1" panose="020B0503030501040103"/>
      <p:regular r:id="rId33"/>
    </p:embeddedFont>
    <p:embeddedFont>
      <p:font typeface="League Spartan" charset="1" panose="000008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40.jpe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15" Target="../media/image43.png" Type="http://schemas.openxmlformats.org/officeDocument/2006/relationships/image"/><Relationship Id="rId16" Target="../media/image44.svg" Type="http://schemas.openxmlformats.org/officeDocument/2006/relationships/image"/><Relationship Id="rId17" Target="../media/image45.png" Type="http://schemas.openxmlformats.org/officeDocument/2006/relationships/image"/><Relationship Id="rId18" Target="../media/image46.svg" Type="http://schemas.openxmlformats.org/officeDocument/2006/relationships/image"/><Relationship Id="rId19" Target="../media/image47.png" Type="http://schemas.openxmlformats.org/officeDocument/2006/relationships/image"/><Relationship Id="rId2" Target="../media/image1.jpeg" Type="http://schemas.openxmlformats.org/officeDocument/2006/relationships/image"/><Relationship Id="rId20" Target="../media/image48.sv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51.png" Type="http://schemas.openxmlformats.org/officeDocument/2006/relationships/image"/><Relationship Id="rId12" Target="../media/image52.svg" Type="http://schemas.openxmlformats.org/officeDocument/2006/relationships/image"/><Relationship Id="rId13" Target="../media/image53.png" Type="http://schemas.openxmlformats.org/officeDocument/2006/relationships/image"/><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51.png" Type="http://schemas.openxmlformats.org/officeDocument/2006/relationships/image"/><Relationship Id="rId12" Target="../media/image52.svg" Type="http://schemas.openxmlformats.org/officeDocument/2006/relationships/image"/><Relationship Id="rId13" Target="../media/image54.png" Type="http://schemas.openxmlformats.org/officeDocument/2006/relationships/image"/><Relationship Id="rId14" Target="../media/image55.png" Type="http://schemas.openxmlformats.org/officeDocument/2006/relationships/image"/><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51.png" Type="http://schemas.openxmlformats.org/officeDocument/2006/relationships/image"/><Relationship Id="rId12" Target="../media/image52.svg" Type="http://schemas.openxmlformats.org/officeDocument/2006/relationships/image"/><Relationship Id="rId13" Target="../media/image56.png" Type="http://schemas.openxmlformats.org/officeDocument/2006/relationships/image"/><Relationship Id="rId14" Target="../media/image57.png" Type="http://schemas.openxmlformats.org/officeDocument/2006/relationships/image"/><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51.png" Type="http://schemas.openxmlformats.org/officeDocument/2006/relationships/image"/><Relationship Id="rId12" Target="../media/image52.svg" Type="http://schemas.openxmlformats.org/officeDocument/2006/relationships/image"/><Relationship Id="rId13" Target="../media/image58.png" Type="http://schemas.openxmlformats.org/officeDocument/2006/relationships/image"/><Relationship Id="rId14" Target="../media/image59.png" Type="http://schemas.openxmlformats.org/officeDocument/2006/relationships/image"/><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51.png" Type="http://schemas.openxmlformats.org/officeDocument/2006/relationships/image"/><Relationship Id="rId12" Target="../media/image52.svg" Type="http://schemas.openxmlformats.org/officeDocument/2006/relationships/image"/><Relationship Id="rId13" Target="../media/image60.png" Type="http://schemas.openxmlformats.org/officeDocument/2006/relationships/image"/><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1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51.png" Type="http://schemas.openxmlformats.org/officeDocument/2006/relationships/image"/><Relationship Id="rId12" Target="../media/image52.svg" Type="http://schemas.openxmlformats.org/officeDocument/2006/relationships/image"/><Relationship Id="rId13" Target="../media/image61.png" Type="http://schemas.openxmlformats.org/officeDocument/2006/relationships/image"/><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1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1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62.jpe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2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https://osf.io/w9v3j/" TargetMode="External" Type="http://schemas.openxmlformats.org/officeDocument/2006/relationships/hyperlink"/></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63.png" Type="http://schemas.openxmlformats.org/officeDocument/2006/relationships/image"/><Relationship Id="rId14" Target="../media/image64.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65.png" Type="http://schemas.openxmlformats.org/officeDocument/2006/relationships/image"/><Relationship Id="rId18" Target="../media/image66.sv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3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13" Target="../media/image4.png" Type="http://schemas.openxmlformats.org/officeDocument/2006/relationships/image"/><Relationship Id="rId14" Target="../media/image5.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34.jpeg" Type="http://schemas.openxmlformats.org/officeDocument/2006/relationships/image"/><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https://osf.io/w9v3j/files/osfstorage" TargetMode="External" Type="http://schemas.openxmlformats.org/officeDocument/2006/relationships/hyperlink"/><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30.png" Type="http://schemas.openxmlformats.org/officeDocument/2006/relationships/image"/><Relationship Id="rId12" Target="../media/image31.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3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186824" y="6153773"/>
            <a:ext cx="10086203" cy="8387419"/>
            <a:chOff x="0" y="0"/>
            <a:chExt cx="676659" cy="562692"/>
          </a:xfrm>
        </p:grpSpPr>
        <p:sp>
          <p:nvSpPr>
            <p:cNvPr name="Freeform 4" id="4"/>
            <p:cNvSpPr/>
            <p:nvPr/>
          </p:nvSpPr>
          <p:spPr>
            <a:xfrm flipH="false" flipV="false" rot="0">
              <a:off x="0" y="0"/>
              <a:ext cx="676659" cy="562692"/>
            </a:xfrm>
            <a:custGeom>
              <a:avLst/>
              <a:gdLst/>
              <a:ahLst/>
              <a:cxnLst/>
              <a:rect r="r" b="b" t="t" l="l"/>
              <a:pathLst>
                <a:path h="562692" w="676659">
                  <a:moveTo>
                    <a:pt x="676659" y="281346"/>
                  </a:moveTo>
                  <a:lnTo>
                    <a:pt x="473459" y="562692"/>
                  </a:lnTo>
                  <a:lnTo>
                    <a:pt x="203200" y="562692"/>
                  </a:lnTo>
                  <a:lnTo>
                    <a:pt x="0" y="281346"/>
                  </a:lnTo>
                  <a:lnTo>
                    <a:pt x="203200" y="0"/>
                  </a:lnTo>
                  <a:lnTo>
                    <a:pt x="473459" y="0"/>
                  </a:lnTo>
                  <a:lnTo>
                    <a:pt x="676659" y="281346"/>
                  </a:lnTo>
                  <a:close/>
                </a:path>
              </a:pathLst>
            </a:custGeom>
            <a:solidFill>
              <a:srgbClr val="145DA0"/>
            </a:solidFill>
          </p:spPr>
        </p:sp>
        <p:sp>
          <p:nvSpPr>
            <p:cNvPr name="TextBox 5" id="5"/>
            <p:cNvSpPr txBox="true"/>
            <p:nvPr/>
          </p:nvSpPr>
          <p:spPr>
            <a:xfrm>
              <a:off x="114300" y="-57150"/>
              <a:ext cx="448059"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10259153" y="-102510"/>
            <a:ext cx="18365385" cy="9344935"/>
            <a:chOff x="0" y="0"/>
            <a:chExt cx="561152" cy="285533"/>
          </a:xfrm>
        </p:grpSpPr>
        <p:sp>
          <p:nvSpPr>
            <p:cNvPr name="Freeform 7" id="7"/>
            <p:cNvSpPr/>
            <p:nvPr/>
          </p:nvSpPr>
          <p:spPr>
            <a:xfrm flipH="false" flipV="false" rot="0">
              <a:off x="0" y="0"/>
              <a:ext cx="561152" cy="285533"/>
            </a:xfrm>
            <a:custGeom>
              <a:avLst/>
              <a:gdLst/>
              <a:ahLst/>
              <a:cxnLst/>
              <a:rect r="r" b="b" t="t" l="l"/>
              <a:pathLst>
                <a:path h="285533" w="561152">
                  <a:moveTo>
                    <a:pt x="203200" y="285533"/>
                  </a:moveTo>
                  <a:lnTo>
                    <a:pt x="357952" y="285533"/>
                  </a:lnTo>
                  <a:lnTo>
                    <a:pt x="561152" y="0"/>
                  </a:lnTo>
                  <a:lnTo>
                    <a:pt x="0" y="0"/>
                  </a:lnTo>
                  <a:lnTo>
                    <a:pt x="203200" y="285533"/>
                  </a:lnTo>
                  <a:close/>
                </a:path>
              </a:pathLst>
            </a:custGeom>
            <a:solidFill>
              <a:srgbClr val="56AEFF"/>
            </a:solidFill>
            <a:ln cap="sq">
              <a:noFill/>
              <a:prstDash val="solid"/>
              <a:miter/>
            </a:ln>
          </p:spPr>
        </p:sp>
        <p:sp>
          <p:nvSpPr>
            <p:cNvPr name="TextBox 8" id="8"/>
            <p:cNvSpPr txBox="true"/>
            <p:nvPr/>
          </p:nvSpPr>
          <p:spPr>
            <a:xfrm>
              <a:off x="127000" y="-57150"/>
              <a:ext cx="307152" cy="342683"/>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16477254" y="1756462"/>
            <a:ext cx="2135427" cy="846154"/>
          </a:xfrm>
          <a:custGeom>
            <a:avLst/>
            <a:gdLst/>
            <a:ahLst/>
            <a:cxnLst/>
            <a:rect r="r" b="b" t="t" l="l"/>
            <a:pathLst>
              <a:path h="846154" w="2135427">
                <a:moveTo>
                  <a:pt x="0" y="0"/>
                </a:moveTo>
                <a:lnTo>
                  <a:pt x="2135428" y="0"/>
                </a:lnTo>
                <a:lnTo>
                  <a:pt x="2135428" y="846153"/>
                </a:lnTo>
                <a:lnTo>
                  <a:pt x="0" y="846153"/>
                </a:lnTo>
                <a:lnTo>
                  <a:pt x="0" y="0"/>
                </a:lnTo>
                <a:close/>
              </a:path>
            </a:pathLst>
          </a:custGeom>
          <a:blipFill>
            <a:blip r:embed="rId3">
              <a:extLst>
                <a:ext uri="{96DAC541-7B7A-43D3-8B79-37D633B846F1}">
                  <asvg:svgBlip xmlns:asvg="http://schemas.microsoft.com/office/drawing/2016/SVG/main" r:embed="rId4"/>
                </a:ext>
              </a:extLst>
            </a:blip>
            <a:stretch>
              <a:fillRect l="0" t="-20273" r="-21421" b="0"/>
            </a:stretch>
          </a:blipFill>
        </p:spPr>
      </p:sp>
      <p:sp>
        <p:nvSpPr>
          <p:cNvPr name="Freeform 10" id="10"/>
          <p:cNvSpPr/>
          <p:nvPr/>
        </p:nvSpPr>
        <p:spPr>
          <a:xfrm flipH="false" flipV="false" rot="0">
            <a:off x="11509220" y="1911160"/>
            <a:ext cx="885980" cy="536756"/>
          </a:xfrm>
          <a:custGeom>
            <a:avLst/>
            <a:gdLst/>
            <a:ahLst/>
            <a:cxnLst/>
            <a:rect r="r" b="b" t="t" l="l"/>
            <a:pathLst>
              <a:path h="536756" w="885980">
                <a:moveTo>
                  <a:pt x="0" y="0"/>
                </a:moveTo>
                <a:lnTo>
                  <a:pt x="885980" y="0"/>
                </a:lnTo>
                <a:lnTo>
                  <a:pt x="885980" y="536756"/>
                </a:lnTo>
                <a:lnTo>
                  <a:pt x="0" y="5367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651013" y="5270138"/>
            <a:ext cx="885980" cy="536756"/>
          </a:xfrm>
          <a:custGeom>
            <a:avLst/>
            <a:gdLst/>
            <a:ahLst/>
            <a:cxnLst/>
            <a:rect r="r" b="b" t="t" l="l"/>
            <a:pathLst>
              <a:path h="536756" w="885980">
                <a:moveTo>
                  <a:pt x="0" y="0"/>
                </a:moveTo>
                <a:lnTo>
                  <a:pt x="885980" y="0"/>
                </a:lnTo>
                <a:lnTo>
                  <a:pt x="885980" y="536756"/>
                </a:lnTo>
                <a:lnTo>
                  <a:pt x="0" y="5367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3167024" y="9550309"/>
            <a:ext cx="1441721" cy="272125"/>
          </a:xfrm>
          <a:custGeom>
            <a:avLst/>
            <a:gdLst/>
            <a:ahLst/>
            <a:cxnLst/>
            <a:rect r="r" b="b" t="t" l="l"/>
            <a:pathLst>
              <a:path h="272125" w="1441721">
                <a:moveTo>
                  <a:pt x="0" y="0"/>
                </a:moveTo>
                <a:lnTo>
                  <a:pt x="1441721" y="0"/>
                </a:lnTo>
                <a:lnTo>
                  <a:pt x="1441721" y="272124"/>
                </a:lnTo>
                <a:lnTo>
                  <a:pt x="0" y="2721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313704" y="-82986"/>
            <a:ext cx="1863104" cy="931552"/>
          </a:xfrm>
          <a:custGeom>
            <a:avLst/>
            <a:gdLst/>
            <a:ahLst/>
            <a:cxnLst/>
            <a:rect r="r" b="b" t="t" l="l"/>
            <a:pathLst>
              <a:path h="931552" w="1863104">
                <a:moveTo>
                  <a:pt x="0" y="0"/>
                </a:moveTo>
                <a:lnTo>
                  <a:pt x="1863104" y="0"/>
                </a:lnTo>
                <a:lnTo>
                  <a:pt x="1863104" y="931552"/>
                </a:lnTo>
                <a:lnTo>
                  <a:pt x="0" y="93155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5400000">
            <a:off x="9680585" y="2125486"/>
            <a:ext cx="6389414" cy="6935591"/>
          </a:xfrm>
          <a:custGeom>
            <a:avLst/>
            <a:gdLst/>
            <a:ahLst/>
            <a:cxnLst/>
            <a:rect r="r" b="b" t="t" l="l"/>
            <a:pathLst>
              <a:path h="6935591" w="6389414">
                <a:moveTo>
                  <a:pt x="0" y="0"/>
                </a:moveTo>
                <a:lnTo>
                  <a:pt x="6389413" y="0"/>
                </a:lnTo>
                <a:lnTo>
                  <a:pt x="6389413" y="6935591"/>
                </a:lnTo>
                <a:lnTo>
                  <a:pt x="0" y="693559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5" id="15"/>
          <p:cNvGrpSpPr/>
          <p:nvPr/>
        </p:nvGrpSpPr>
        <p:grpSpPr>
          <a:xfrm rot="0">
            <a:off x="9955802" y="2786502"/>
            <a:ext cx="6284394" cy="5448387"/>
            <a:chOff x="0" y="0"/>
            <a:chExt cx="727368" cy="630606"/>
          </a:xfrm>
        </p:grpSpPr>
        <p:sp>
          <p:nvSpPr>
            <p:cNvPr name="Freeform 16" id="16"/>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13"/>
              <a:stretch>
                <a:fillRect l="-51756" t="-338" r="0" b="-16277"/>
              </a:stretch>
            </a:blipFill>
            <a:ln w="142875" cap="sq">
              <a:solidFill>
                <a:srgbClr val="FFFFFF"/>
              </a:solidFill>
              <a:prstDash val="solid"/>
              <a:miter/>
            </a:ln>
          </p:spPr>
        </p:sp>
      </p:grpSp>
      <p:sp>
        <p:nvSpPr>
          <p:cNvPr name="Freeform 17" id="17"/>
          <p:cNvSpPr/>
          <p:nvPr/>
        </p:nvSpPr>
        <p:spPr>
          <a:xfrm flipH="false" flipV="false" rot="-5400000">
            <a:off x="13284910" y="5555616"/>
            <a:ext cx="4373126" cy="4746948"/>
          </a:xfrm>
          <a:custGeom>
            <a:avLst/>
            <a:gdLst/>
            <a:ahLst/>
            <a:cxnLst/>
            <a:rect r="r" b="b" t="t" l="l"/>
            <a:pathLst>
              <a:path h="4746948" w="4373126">
                <a:moveTo>
                  <a:pt x="0" y="0"/>
                </a:moveTo>
                <a:lnTo>
                  <a:pt x="4373125" y="0"/>
                </a:lnTo>
                <a:lnTo>
                  <a:pt x="4373125" y="4746948"/>
                </a:lnTo>
                <a:lnTo>
                  <a:pt x="0" y="47469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8" id="18"/>
          <p:cNvGrpSpPr/>
          <p:nvPr/>
        </p:nvGrpSpPr>
        <p:grpSpPr>
          <a:xfrm rot="0">
            <a:off x="13503737" y="6000750"/>
            <a:ext cx="4268403" cy="3379376"/>
            <a:chOff x="0" y="0"/>
            <a:chExt cx="796503" cy="630606"/>
          </a:xfrm>
        </p:grpSpPr>
        <p:sp>
          <p:nvSpPr>
            <p:cNvPr name="Freeform 19" id="19"/>
            <p:cNvSpPr/>
            <p:nvPr/>
          </p:nvSpPr>
          <p:spPr>
            <a:xfrm flipH="false" flipV="false" rot="0">
              <a:off x="0" y="0"/>
              <a:ext cx="796503" cy="630606"/>
            </a:xfrm>
            <a:custGeom>
              <a:avLst/>
              <a:gdLst/>
              <a:ahLst/>
              <a:cxnLst/>
              <a:rect r="r" b="b" t="t" l="l"/>
              <a:pathLst>
                <a:path h="630606" w="796503">
                  <a:moveTo>
                    <a:pt x="796503" y="315303"/>
                  </a:moveTo>
                  <a:lnTo>
                    <a:pt x="593303" y="630606"/>
                  </a:lnTo>
                  <a:lnTo>
                    <a:pt x="203200" y="630606"/>
                  </a:lnTo>
                  <a:lnTo>
                    <a:pt x="0" y="315303"/>
                  </a:lnTo>
                  <a:lnTo>
                    <a:pt x="203200" y="0"/>
                  </a:lnTo>
                  <a:lnTo>
                    <a:pt x="593303" y="0"/>
                  </a:lnTo>
                  <a:lnTo>
                    <a:pt x="796503" y="315303"/>
                  </a:lnTo>
                  <a:close/>
                </a:path>
              </a:pathLst>
            </a:custGeom>
            <a:blipFill>
              <a:blip r:embed="rId14"/>
              <a:stretch>
                <a:fillRect l="-37040" t="0" r="-5342" b="-1224"/>
              </a:stretch>
            </a:blipFill>
            <a:ln w="142875" cap="sq">
              <a:solidFill>
                <a:srgbClr val="FFFFFF"/>
              </a:solidFill>
              <a:prstDash val="solid"/>
              <a:miter/>
            </a:ln>
          </p:spPr>
        </p:sp>
      </p:grpSp>
      <p:sp>
        <p:nvSpPr>
          <p:cNvPr name="Freeform 20" id="20"/>
          <p:cNvSpPr/>
          <p:nvPr/>
        </p:nvSpPr>
        <p:spPr>
          <a:xfrm flipH="false" flipV="false" rot="0">
            <a:off x="17495369" y="5593281"/>
            <a:ext cx="2426991" cy="2144853"/>
          </a:xfrm>
          <a:custGeom>
            <a:avLst/>
            <a:gdLst/>
            <a:ahLst/>
            <a:cxnLst/>
            <a:rect r="r" b="b" t="t" l="l"/>
            <a:pathLst>
              <a:path h="2144853" w="2426991">
                <a:moveTo>
                  <a:pt x="0" y="0"/>
                </a:moveTo>
                <a:lnTo>
                  <a:pt x="2426991" y="0"/>
                </a:lnTo>
                <a:lnTo>
                  <a:pt x="2426991" y="2144854"/>
                </a:lnTo>
                <a:lnTo>
                  <a:pt x="0" y="214485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1" id="21"/>
          <p:cNvSpPr/>
          <p:nvPr/>
        </p:nvSpPr>
        <p:spPr>
          <a:xfrm flipH="false" flipV="false" rot="0">
            <a:off x="13097999" y="-1541901"/>
            <a:ext cx="2177868" cy="1924691"/>
          </a:xfrm>
          <a:custGeom>
            <a:avLst/>
            <a:gdLst/>
            <a:ahLst/>
            <a:cxnLst/>
            <a:rect r="r" b="b" t="t" l="l"/>
            <a:pathLst>
              <a:path h="1924691" w="2177868">
                <a:moveTo>
                  <a:pt x="0" y="0"/>
                </a:moveTo>
                <a:lnTo>
                  <a:pt x="2177867" y="0"/>
                </a:lnTo>
                <a:lnTo>
                  <a:pt x="2177867" y="1924691"/>
                </a:lnTo>
                <a:lnTo>
                  <a:pt x="0" y="192469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2" id="22"/>
          <p:cNvSpPr/>
          <p:nvPr/>
        </p:nvSpPr>
        <p:spPr>
          <a:xfrm flipH="false" flipV="false" rot="0">
            <a:off x="17772140" y="9925345"/>
            <a:ext cx="1873449" cy="3869430"/>
          </a:xfrm>
          <a:custGeom>
            <a:avLst/>
            <a:gdLst/>
            <a:ahLst/>
            <a:cxnLst/>
            <a:rect r="r" b="b" t="t" l="l"/>
            <a:pathLst>
              <a:path h="3869430" w="1873449">
                <a:moveTo>
                  <a:pt x="0" y="0"/>
                </a:moveTo>
                <a:lnTo>
                  <a:pt x="1873449" y="0"/>
                </a:lnTo>
                <a:lnTo>
                  <a:pt x="1873449" y="3869430"/>
                </a:lnTo>
                <a:lnTo>
                  <a:pt x="0" y="386943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3" id="23"/>
          <p:cNvSpPr/>
          <p:nvPr/>
        </p:nvSpPr>
        <p:spPr>
          <a:xfrm flipH="false" flipV="false" rot="0">
            <a:off x="-1344938" y="9865873"/>
            <a:ext cx="10752434" cy="1216722"/>
          </a:xfrm>
          <a:custGeom>
            <a:avLst/>
            <a:gdLst/>
            <a:ahLst/>
            <a:cxnLst/>
            <a:rect r="r" b="b" t="t" l="l"/>
            <a:pathLst>
              <a:path h="1216722" w="10752434">
                <a:moveTo>
                  <a:pt x="0" y="0"/>
                </a:moveTo>
                <a:lnTo>
                  <a:pt x="10752434" y="0"/>
                </a:lnTo>
                <a:lnTo>
                  <a:pt x="10752434" y="1216722"/>
                </a:lnTo>
                <a:lnTo>
                  <a:pt x="0" y="1216722"/>
                </a:lnTo>
                <a:lnTo>
                  <a:pt x="0" y="0"/>
                </a:lnTo>
                <a:close/>
              </a:path>
            </a:pathLst>
          </a:custGeom>
          <a:blipFill>
            <a:blip r:embed="rId19">
              <a:extLst>
                <a:ext uri="{96DAC541-7B7A-43D3-8B79-37D633B846F1}">
                  <asvg:svgBlip xmlns:asvg="http://schemas.microsoft.com/office/drawing/2016/SVG/main" r:embed="rId20"/>
                </a:ext>
              </a:extLst>
            </a:blip>
            <a:stretch>
              <a:fillRect l="0" t="-483256" r="0" b="0"/>
            </a:stretch>
          </a:blipFill>
        </p:spPr>
      </p:sp>
      <p:sp>
        <p:nvSpPr>
          <p:cNvPr name="Freeform 24" id="24"/>
          <p:cNvSpPr/>
          <p:nvPr/>
        </p:nvSpPr>
        <p:spPr>
          <a:xfrm flipH="false" flipV="false" rot="0">
            <a:off x="-508390" y="8848061"/>
            <a:ext cx="1752990" cy="1509762"/>
          </a:xfrm>
          <a:custGeom>
            <a:avLst/>
            <a:gdLst/>
            <a:ahLst/>
            <a:cxnLst/>
            <a:rect r="r" b="b" t="t" l="l"/>
            <a:pathLst>
              <a:path h="1509762" w="1752990">
                <a:moveTo>
                  <a:pt x="0" y="0"/>
                </a:moveTo>
                <a:lnTo>
                  <a:pt x="1752990" y="0"/>
                </a:lnTo>
                <a:lnTo>
                  <a:pt x="1752990" y="1509763"/>
                </a:lnTo>
                <a:lnTo>
                  <a:pt x="0" y="150976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25" id="25"/>
          <p:cNvSpPr txBox="true"/>
          <p:nvPr/>
        </p:nvSpPr>
        <p:spPr>
          <a:xfrm rot="0">
            <a:off x="958850" y="8334375"/>
            <a:ext cx="9601200" cy="431800"/>
          </a:xfrm>
          <a:prstGeom prst="rect">
            <a:avLst/>
          </a:prstGeom>
        </p:spPr>
        <p:txBody>
          <a:bodyPr anchor="t" rtlCol="false" tIns="0" lIns="0" bIns="0" rIns="0">
            <a:spAutoFit/>
          </a:bodyPr>
          <a:lstStyle/>
          <a:p>
            <a:pPr algn="l">
              <a:lnSpc>
                <a:spcPts val="3499"/>
              </a:lnSpc>
            </a:pPr>
            <a:r>
              <a:rPr lang="en-US" sz="2499" b="true">
                <a:solidFill>
                  <a:srgbClr val="000000"/>
                </a:solidFill>
                <a:latin typeface="Public Sans Bold"/>
                <a:ea typeface="Public Sans Bold"/>
                <a:cs typeface="Public Sans Bold"/>
                <a:sym typeface="Public Sans Bold"/>
              </a:rPr>
              <a:t>Presented by:</a:t>
            </a:r>
            <a:r>
              <a:rPr lang="en-US" sz="2499">
                <a:solidFill>
                  <a:srgbClr val="000000"/>
                </a:solidFill>
                <a:latin typeface="Public Sans"/>
                <a:ea typeface="Public Sans"/>
                <a:cs typeface="Public Sans"/>
                <a:sym typeface="Public Sans"/>
              </a:rPr>
              <a:t>    Rajesh Yamana (N200721)     </a:t>
            </a:r>
          </a:p>
        </p:txBody>
      </p:sp>
      <p:sp>
        <p:nvSpPr>
          <p:cNvPr name="TextBox 26" id="26"/>
          <p:cNvSpPr txBox="true"/>
          <p:nvPr/>
        </p:nvSpPr>
        <p:spPr>
          <a:xfrm rot="0">
            <a:off x="984250" y="7559160"/>
            <a:ext cx="4953000" cy="431800"/>
          </a:xfrm>
          <a:prstGeom prst="rect">
            <a:avLst/>
          </a:prstGeom>
        </p:spPr>
        <p:txBody>
          <a:bodyPr anchor="t" rtlCol="false" tIns="0" lIns="0" bIns="0" rIns="0">
            <a:spAutoFit/>
          </a:bodyPr>
          <a:lstStyle/>
          <a:p>
            <a:pPr algn="l">
              <a:lnSpc>
                <a:spcPts val="3499"/>
              </a:lnSpc>
            </a:pPr>
            <a:r>
              <a:rPr lang="en-US" sz="2499" b="true">
                <a:solidFill>
                  <a:srgbClr val="000000"/>
                </a:solidFill>
                <a:latin typeface="Public Sans Bold"/>
                <a:ea typeface="Public Sans Bold"/>
                <a:cs typeface="Public Sans Bold"/>
                <a:sym typeface="Public Sans Bold"/>
              </a:rPr>
              <a:t>Date:</a:t>
            </a:r>
            <a:r>
              <a:rPr lang="en-US" sz="2499">
                <a:solidFill>
                  <a:srgbClr val="000000"/>
                </a:solidFill>
                <a:latin typeface="Public Sans"/>
                <a:ea typeface="Public Sans"/>
                <a:cs typeface="Public Sans"/>
                <a:sym typeface="Public Sans"/>
              </a:rPr>
              <a:t> May 6, 2025</a:t>
            </a:r>
          </a:p>
        </p:txBody>
      </p:sp>
      <p:sp>
        <p:nvSpPr>
          <p:cNvPr name="TextBox 27" id="27"/>
          <p:cNvSpPr txBox="true"/>
          <p:nvPr/>
        </p:nvSpPr>
        <p:spPr>
          <a:xfrm rot="0">
            <a:off x="876300" y="2991856"/>
            <a:ext cx="10310524" cy="3323219"/>
          </a:xfrm>
          <a:prstGeom prst="rect">
            <a:avLst/>
          </a:prstGeom>
        </p:spPr>
        <p:txBody>
          <a:bodyPr anchor="t" rtlCol="false" tIns="0" lIns="0" bIns="0" rIns="0">
            <a:spAutoFit/>
          </a:bodyPr>
          <a:lstStyle/>
          <a:p>
            <a:pPr algn="l">
              <a:lnSpc>
                <a:spcPts val="6551"/>
              </a:lnSpc>
            </a:pPr>
            <a:r>
              <a:rPr lang="en-US" sz="5459">
                <a:solidFill>
                  <a:srgbClr val="000000"/>
                </a:solidFill>
                <a:latin typeface="Archivo Black"/>
                <a:ea typeface="Archivo Black"/>
                <a:cs typeface="Archivo Black"/>
                <a:sym typeface="Archivo Black"/>
              </a:rPr>
              <a:t>COMPARATIVE ANALYSIS OF DEEPLABV3+ AND </a:t>
            </a:r>
          </a:p>
          <a:p>
            <a:pPr algn="l">
              <a:lnSpc>
                <a:spcPts val="6551"/>
              </a:lnSpc>
            </a:pPr>
            <a:r>
              <a:rPr lang="en-US" sz="5459">
                <a:solidFill>
                  <a:srgbClr val="000000"/>
                </a:solidFill>
                <a:latin typeface="Archivo Black"/>
                <a:ea typeface="Archivo Black"/>
                <a:cs typeface="Archivo Black"/>
                <a:sym typeface="Archivo Black"/>
              </a:rPr>
              <a:t>U-NET++ FOR PLANT SEGMENTATION</a:t>
            </a:r>
          </a:p>
        </p:txBody>
      </p:sp>
      <p:sp>
        <p:nvSpPr>
          <p:cNvPr name="TextBox 28" id="28"/>
          <p:cNvSpPr txBox="true"/>
          <p:nvPr/>
        </p:nvSpPr>
        <p:spPr>
          <a:xfrm rot="0">
            <a:off x="984250" y="6783945"/>
            <a:ext cx="9601200" cy="431800"/>
          </a:xfrm>
          <a:prstGeom prst="rect">
            <a:avLst/>
          </a:prstGeom>
        </p:spPr>
        <p:txBody>
          <a:bodyPr anchor="t" rtlCol="false" tIns="0" lIns="0" bIns="0" rIns="0">
            <a:spAutoFit/>
          </a:bodyPr>
          <a:lstStyle/>
          <a:p>
            <a:pPr algn="l">
              <a:lnSpc>
                <a:spcPts val="3499"/>
              </a:lnSpc>
            </a:pPr>
            <a:r>
              <a:rPr lang="en-US" sz="2499" b="true">
                <a:solidFill>
                  <a:srgbClr val="000000"/>
                </a:solidFill>
                <a:latin typeface="Public Sans Bold"/>
                <a:ea typeface="Public Sans Bold"/>
                <a:cs typeface="Public Sans Bold"/>
                <a:sym typeface="Public Sans Bold"/>
              </a:rPr>
              <a:t>Guidance by:</a:t>
            </a:r>
            <a:r>
              <a:rPr lang="en-US" sz="2499">
                <a:solidFill>
                  <a:srgbClr val="000000"/>
                </a:solidFill>
                <a:latin typeface="Public Sans"/>
                <a:ea typeface="Public Sans"/>
                <a:cs typeface="Public Sans"/>
                <a:sym typeface="Public Sans"/>
              </a:rPr>
              <a:t>    Mr. K Shivalal Sir, Assistant professor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3625677" y="-1477201"/>
            <a:ext cx="5390494" cy="2446670"/>
            <a:chOff x="0" y="0"/>
            <a:chExt cx="1239720" cy="562692"/>
          </a:xfrm>
        </p:grpSpPr>
        <p:sp>
          <p:nvSpPr>
            <p:cNvPr name="Freeform 4" id="4"/>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145DA0"/>
            </a:solidFill>
          </p:spPr>
        </p:sp>
        <p:sp>
          <p:nvSpPr>
            <p:cNvPr name="TextBox 5" id="5"/>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726419" y="-1477201"/>
            <a:ext cx="5390494" cy="2446670"/>
            <a:chOff x="0" y="0"/>
            <a:chExt cx="1239720" cy="562692"/>
          </a:xfrm>
        </p:grpSpPr>
        <p:sp>
          <p:nvSpPr>
            <p:cNvPr name="Freeform 7" id="7"/>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145DA0"/>
            </a:solidFill>
          </p:spPr>
        </p:sp>
        <p:sp>
          <p:nvSpPr>
            <p:cNvPr name="TextBox 8" id="8"/>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5914948" y="433762"/>
            <a:ext cx="2755050" cy="1071412"/>
            <a:chOff x="0" y="0"/>
            <a:chExt cx="1643297" cy="639062"/>
          </a:xfrm>
        </p:grpSpPr>
        <p:sp>
          <p:nvSpPr>
            <p:cNvPr name="Freeform 10" id="10"/>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56AEFF"/>
            </a:solidFill>
            <a:ln w="57150" cap="sq">
              <a:solidFill>
                <a:srgbClr val="FFFFFF"/>
              </a:solidFill>
              <a:prstDash val="solid"/>
              <a:miter/>
            </a:ln>
          </p:spPr>
        </p:sp>
        <p:sp>
          <p:nvSpPr>
            <p:cNvPr name="TextBox 11" id="11"/>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380247" y="433762"/>
            <a:ext cx="2755050" cy="1071412"/>
            <a:chOff x="0" y="0"/>
            <a:chExt cx="1643297" cy="639062"/>
          </a:xfrm>
        </p:grpSpPr>
        <p:sp>
          <p:nvSpPr>
            <p:cNvPr name="Freeform 13" id="13"/>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56AEFF"/>
            </a:solidFill>
            <a:ln w="57150" cap="sq">
              <a:solidFill>
                <a:srgbClr val="FFFFFF"/>
              </a:solidFill>
              <a:prstDash val="solid"/>
              <a:miter/>
            </a:ln>
          </p:spPr>
        </p:sp>
        <p:sp>
          <p:nvSpPr>
            <p:cNvPr name="TextBox 14" id="14"/>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289309" y="1124240"/>
            <a:ext cx="1314829" cy="417924"/>
          </a:xfrm>
          <a:custGeom>
            <a:avLst/>
            <a:gdLst/>
            <a:ahLst/>
            <a:cxnLst/>
            <a:rect r="r" b="b" t="t" l="l"/>
            <a:pathLst>
              <a:path h="417924" w="1314829">
                <a:moveTo>
                  <a:pt x="0" y="0"/>
                </a:moveTo>
                <a:lnTo>
                  <a:pt x="1314829" y="0"/>
                </a:lnTo>
                <a:lnTo>
                  <a:pt x="1314829" y="417924"/>
                </a:lnTo>
                <a:lnTo>
                  <a:pt x="0" y="41792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0">
            <a:off x="17761450" y="2809883"/>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738600" y="-1282322"/>
            <a:ext cx="2327481" cy="2056911"/>
          </a:xfrm>
          <a:custGeom>
            <a:avLst/>
            <a:gdLst/>
            <a:ahLst/>
            <a:cxnLst/>
            <a:rect r="r" b="b" t="t" l="l"/>
            <a:pathLst>
              <a:path h="2056911" w="2327481">
                <a:moveTo>
                  <a:pt x="0" y="0"/>
                </a:moveTo>
                <a:lnTo>
                  <a:pt x="2327481" y="0"/>
                </a:lnTo>
                <a:lnTo>
                  <a:pt x="2327481" y="2056911"/>
                </a:lnTo>
                <a:lnTo>
                  <a:pt x="0" y="2056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1658773" y="2354403"/>
            <a:ext cx="15189200" cy="7138924"/>
          </a:xfrm>
          <a:custGeom>
            <a:avLst/>
            <a:gdLst/>
            <a:ahLst/>
            <a:cxnLst/>
            <a:rect r="r" b="b" t="t" l="l"/>
            <a:pathLst>
              <a:path h="7138924" w="15189200">
                <a:moveTo>
                  <a:pt x="0" y="0"/>
                </a:moveTo>
                <a:lnTo>
                  <a:pt x="15189200" y="0"/>
                </a:lnTo>
                <a:lnTo>
                  <a:pt x="15189200" y="7138924"/>
                </a:lnTo>
                <a:lnTo>
                  <a:pt x="0" y="7138924"/>
                </a:lnTo>
                <a:lnTo>
                  <a:pt x="0" y="0"/>
                </a:lnTo>
                <a:close/>
              </a:path>
            </a:pathLst>
          </a:custGeom>
          <a:blipFill>
            <a:blip r:embed="rId13"/>
            <a:stretch>
              <a:fillRect l="0" t="0" r="0" b="0"/>
            </a:stretch>
          </a:blipFill>
        </p:spPr>
      </p:sp>
      <p:sp>
        <p:nvSpPr>
          <p:cNvPr name="TextBox 21" id="21"/>
          <p:cNvSpPr txBox="true"/>
          <p:nvPr/>
        </p:nvSpPr>
        <p:spPr>
          <a:xfrm rot="0">
            <a:off x="4676447" y="395662"/>
            <a:ext cx="8963353" cy="1052830"/>
          </a:xfrm>
          <a:prstGeom prst="rect">
            <a:avLst/>
          </a:prstGeom>
        </p:spPr>
        <p:txBody>
          <a:bodyPr anchor="t" rtlCol="false" tIns="0" lIns="0" bIns="0" rIns="0">
            <a:spAutoFit/>
          </a:bodyPr>
          <a:lstStyle/>
          <a:p>
            <a:pPr algn="ctr">
              <a:lnSpc>
                <a:spcPts val="8374"/>
              </a:lnSpc>
            </a:pPr>
            <a:r>
              <a:rPr lang="en-US" sz="6699" b="true">
                <a:solidFill>
                  <a:srgbClr val="000000"/>
                </a:solidFill>
                <a:latin typeface="Public Sans Bold"/>
                <a:ea typeface="Public Sans Bold"/>
                <a:cs typeface="Public Sans Bold"/>
                <a:sym typeface="Public Sans Bold"/>
              </a:rPr>
              <a:t>Model Architecture</a:t>
            </a:r>
          </a:p>
        </p:txBody>
      </p:sp>
      <p:sp>
        <p:nvSpPr>
          <p:cNvPr name="TextBox 22" id="22"/>
          <p:cNvSpPr txBox="true"/>
          <p:nvPr/>
        </p:nvSpPr>
        <p:spPr>
          <a:xfrm rot="0">
            <a:off x="8438356" y="1438500"/>
            <a:ext cx="1281857" cy="431800"/>
          </a:xfrm>
          <a:prstGeom prst="rect">
            <a:avLst/>
          </a:prstGeom>
        </p:spPr>
        <p:txBody>
          <a:bodyPr anchor="t" rtlCol="false" tIns="0" lIns="0" bIns="0" rIns="0">
            <a:spAutoFit/>
          </a:bodyPr>
          <a:lstStyle/>
          <a:p>
            <a:pPr algn="ctr">
              <a:lnSpc>
                <a:spcPts val="3499"/>
              </a:lnSpc>
              <a:spcBef>
                <a:spcPct val="0"/>
              </a:spcBef>
            </a:pPr>
            <a:r>
              <a:rPr lang="en-US" b="true" sz="2499" u="sng">
                <a:solidFill>
                  <a:srgbClr val="000000"/>
                </a:solidFill>
                <a:latin typeface="Public Sans Bold"/>
                <a:ea typeface="Public Sans Bold"/>
                <a:cs typeface="Public Sans Bold"/>
                <a:sym typeface="Public Sans Bold"/>
              </a:rPr>
              <a:t>U-Net++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3625677" y="-1477201"/>
            <a:ext cx="5390494" cy="2446670"/>
            <a:chOff x="0" y="0"/>
            <a:chExt cx="1239720" cy="562692"/>
          </a:xfrm>
        </p:grpSpPr>
        <p:sp>
          <p:nvSpPr>
            <p:cNvPr name="Freeform 4" id="4"/>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145DA0"/>
            </a:solidFill>
          </p:spPr>
        </p:sp>
        <p:sp>
          <p:nvSpPr>
            <p:cNvPr name="TextBox 5" id="5"/>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726419" y="-1477201"/>
            <a:ext cx="5390494" cy="2446670"/>
            <a:chOff x="0" y="0"/>
            <a:chExt cx="1239720" cy="562692"/>
          </a:xfrm>
        </p:grpSpPr>
        <p:sp>
          <p:nvSpPr>
            <p:cNvPr name="Freeform 7" id="7"/>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145DA0"/>
            </a:solidFill>
          </p:spPr>
        </p:sp>
        <p:sp>
          <p:nvSpPr>
            <p:cNvPr name="TextBox 8" id="8"/>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5914948" y="433762"/>
            <a:ext cx="2755050" cy="1071412"/>
            <a:chOff x="0" y="0"/>
            <a:chExt cx="1643297" cy="639062"/>
          </a:xfrm>
        </p:grpSpPr>
        <p:sp>
          <p:nvSpPr>
            <p:cNvPr name="Freeform 10" id="10"/>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56AEFF"/>
            </a:solidFill>
            <a:ln w="57150" cap="sq">
              <a:solidFill>
                <a:srgbClr val="FFFFFF"/>
              </a:solidFill>
              <a:prstDash val="solid"/>
              <a:miter/>
            </a:ln>
          </p:spPr>
        </p:sp>
        <p:sp>
          <p:nvSpPr>
            <p:cNvPr name="TextBox 11" id="11"/>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380247" y="433762"/>
            <a:ext cx="2755050" cy="1071412"/>
            <a:chOff x="0" y="0"/>
            <a:chExt cx="1643297" cy="639062"/>
          </a:xfrm>
        </p:grpSpPr>
        <p:sp>
          <p:nvSpPr>
            <p:cNvPr name="Freeform 13" id="13"/>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56AEFF"/>
            </a:solidFill>
            <a:ln w="57150" cap="sq">
              <a:solidFill>
                <a:srgbClr val="FFFFFF"/>
              </a:solidFill>
              <a:prstDash val="solid"/>
              <a:miter/>
            </a:ln>
          </p:spPr>
        </p:sp>
        <p:sp>
          <p:nvSpPr>
            <p:cNvPr name="TextBox 14" id="14"/>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sp>
        <p:nvSpPr>
          <p:cNvPr name="TextBox 15" id="15"/>
          <p:cNvSpPr txBox="true"/>
          <p:nvPr/>
        </p:nvSpPr>
        <p:spPr>
          <a:xfrm rot="0">
            <a:off x="4662323" y="1161733"/>
            <a:ext cx="8963353" cy="2110105"/>
          </a:xfrm>
          <a:prstGeom prst="rect">
            <a:avLst/>
          </a:prstGeom>
        </p:spPr>
        <p:txBody>
          <a:bodyPr anchor="t" rtlCol="false" tIns="0" lIns="0" bIns="0" rIns="0">
            <a:spAutoFit/>
          </a:bodyPr>
          <a:lstStyle/>
          <a:p>
            <a:pPr algn="ctr">
              <a:lnSpc>
                <a:spcPts val="8374"/>
              </a:lnSpc>
            </a:pPr>
            <a:r>
              <a:rPr lang="en-US" sz="6699" b="true">
                <a:solidFill>
                  <a:srgbClr val="000000"/>
                </a:solidFill>
                <a:latin typeface="Public Sans Bold"/>
                <a:ea typeface="Public Sans Bold"/>
                <a:cs typeface="Public Sans Bold"/>
                <a:sym typeface="Public Sans Bold"/>
              </a:rPr>
              <a:t>Model Training and</a:t>
            </a:r>
          </a:p>
          <a:p>
            <a:pPr algn="ctr">
              <a:lnSpc>
                <a:spcPts val="8374"/>
              </a:lnSpc>
            </a:pPr>
            <a:r>
              <a:rPr lang="en-US" sz="6699" b="true">
                <a:solidFill>
                  <a:srgbClr val="000000"/>
                </a:solidFill>
                <a:latin typeface="Public Sans Bold"/>
                <a:ea typeface="Public Sans Bold"/>
                <a:cs typeface="Public Sans Bold"/>
                <a:sym typeface="Public Sans Bold"/>
              </a:rPr>
              <a:t>Optimization</a:t>
            </a:r>
          </a:p>
        </p:txBody>
      </p:sp>
      <p:grpSp>
        <p:nvGrpSpPr>
          <p:cNvPr name="Group 16" id="16"/>
          <p:cNvGrpSpPr/>
          <p:nvPr/>
        </p:nvGrpSpPr>
        <p:grpSpPr>
          <a:xfrm rot="0">
            <a:off x="684779" y="4800945"/>
            <a:ext cx="2903962" cy="1892479"/>
            <a:chOff x="0" y="0"/>
            <a:chExt cx="811877" cy="529091"/>
          </a:xfrm>
        </p:grpSpPr>
        <p:sp>
          <p:nvSpPr>
            <p:cNvPr name="Freeform 17" id="17"/>
            <p:cNvSpPr/>
            <p:nvPr/>
          </p:nvSpPr>
          <p:spPr>
            <a:xfrm flipH="false" flipV="false" rot="0">
              <a:off x="0" y="0"/>
              <a:ext cx="811877" cy="529091"/>
            </a:xfrm>
            <a:custGeom>
              <a:avLst/>
              <a:gdLst/>
              <a:ahLst/>
              <a:cxnLst/>
              <a:rect r="r" b="b" t="t" l="l"/>
              <a:pathLst>
                <a:path h="529091" w="811877">
                  <a:moveTo>
                    <a:pt x="58652" y="0"/>
                  </a:moveTo>
                  <a:lnTo>
                    <a:pt x="753225" y="0"/>
                  </a:lnTo>
                  <a:cubicBezTo>
                    <a:pt x="768780" y="0"/>
                    <a:pt x="783699" y="6179"/>
                    <a:pt x="794698" y="17179"/>
                  </a:cubicBezTo>
                  <a:cubicBezTo>
                    <a:pt x="805697" y="28178"/>
                    <a:pt x="811877" y="43096"/>
                    <a:pt x="811877" y="58652"/>
                  </a:cubicBezTo>
                  <a:lnTo>
                    <a:pt x="811877" y="470439"/>
                  </a:lnTo>
                  <a:cubicBezTo>
                    <a:pt x="811877" y="502832"/>
                    <a:pt x="785617" y="529091"/>
                    <a:pt x="753225" y="529091"/>
                  </a:cubicBezTo>
                  <a:lnTo>
                    <a:pt x="58652" y="529091"/>
                  </a:lnTo>
                  <a:cubicBezTo>
                    <a:pt x="26259" y="529091"/>
                    <a:pt x="0" y="502832"/>
                    <a:pt x="0" y="470439"/>
                  </a:cubicBezTo>
                  <a:lnTo>
                    <a:pt x="0" y="58652"/>
                  </a:lnTo>
                  <a:cubicBezTo>
                    <a:pt x="0" y="26259"/>
                    <a:pt x="26259" y="0"/>
                    <a:pt x="58652" y="0"/>
                  </a:cubicBezTo>
                  <a:close/>
                </a:path>
              </a:pathLst>
            </a:custGeom>
            <a:solidFill>
              <a:srgbClr val="56AEFF"/>
            </a:solidFill>
          </p:spPr>
        </p:sp>
        <p:sp>
          <p:nvSpPr>
            <p:cNvPr name="TextBox 18" id="18"/>
            <p:cNvSpPr txBox="true"/>
            <p:nvPr/>
          </p:nvSpPr>
          <p:spPr>
            <a:xfrm>
              <a:off x="0" y="-57150"/>
              <a:ext cx="811877" cy="586241"/>
            </a:xfrm>
            <a:prstGeom prst="rect">
              <a:avLst/>
            </a:prstGeom>
          </p:spPr>
          <p:txBody>
            <a:bodyPr anchor="ctr" rtlCol="false" tIns="50800" lIns="50800" bIns="50800" rIns="50800"/>
            <a:lstStyle/>
            <a:p>
              <a:pPr algn="ctr">
                <a:lnSpc>
                  <a:spcPts val="3499"/>
                </a:lnSpc>
              </a:pPr>
            </a:p>
          </p:txBody>
        </p:sp>
      </p:grpSp>
      <p:sp>
        <p:nvSpPr>
          <p:cNvPr name="TextBox 19" id="19"/>
          <p:cNvSpPr txBox="true"/>
          <p:nvPr/>
        </p:nvSpPr>
        <p:spPr>
          <a:xfrm rot="0">
            <a:off x="784396" y="5159060"/>
            <a:ext cx="2704727" cy="962756"/>
          </a:xfrm>
          <a:prstGeom prst="rect">
            <a:avLst/>
          </a:prstGeom>
        </p:spPr>
        <p:txBody>
          <a:bodyPr anchor="t" rtlCol="false" tIns="0" lIns="0" bIns="0" rIns="0">
            <a:spAutoFit/>
          </a:bodyPr>
          <a:lstStyle/>
          <a:p>
            <a:pPr algn="ctr">
              <a:lnSpc>
                <a:spcPts val="3899"/>
              </a:lnSpc>
              <a:spcBef>
                <a:spcPct val="0"/>
              </a:spcBef>
            </a:pPr>
            <a:r>
              <a:rPr lang="en-US" b="true" sz="2785">
                <a:solidFill>
                  <a:srgbClr val="FFFFFF"/>
                </a:solidFill>
                <a:latin typeface="Public Sans Bold"/>
                <a:ea typeface="Public Sans Bold"/>
                <a:cs typeface="Public Sans Bold"/>
                <a:sym typeface="Public Sans Bold"/>
              </a:rPr>
              <a:t>Data Augmentation</a:t>
            </a:r>
          </a:p>
        </p:txBody>
      </p:sp>
      <p:sp>
        <p:nvSpPr>
          <p:cNvPr name="Freeform 20" id="20"/>
          <p:cNvSpPr/>
          <p:nvPr/>
        </p:nvSpPr>
        <p:spPr>
          <a:xfrm flipH="false" flipV="false" rot="5400000">
            <a:off x="-289309" y="1124240"/>
            <a:ext cx="1314829" cy="417924"/>
          </a:xfrm>
          <a:custGeom>
            <a:avLst/>
            <a:gdLst/>
            <a:ahLst/>
            <a:cxnLst/>
            <a:rect r="r" b="b" t="t" l="l"/>
            <a:pathLst>
              <a:path h="417924" w="1314829">
                <a:moveTo>
                  <a:pt x="0" y="0"/>
                </a:moveTo>
                <a:lnTo>
                  <a:pt x="1314829" y="0"/>
                </a:lnTo>
                <a:lnTo>
                  <a:pt x="1314829" y="417924"/>
                </a:lnTo>
                <a:lnTo>
                  <a:pt x="0" y="41792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21" id="21"/>
          <p:cNvSpPr/>
          <p:nvPr/>
        </p:nvSpPr>
        <p:spPr>
          <a:xfrm flipH="false" flipV="false" rot="0">
            <a:off x="17761450" y="2809883"/>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6738600" y="-1282322"/>
            <a:ext cx="2327481" cy="2056911"/>
          </a:xfrm>
          <a:custGeom>
            <a:avLst/>
            <a:gdLst/>
            <a:ahLst/>
            <a:cxnLst/>
            <a:rect r="r" b="b" t="t" l="l"/>
            <a:pathLst>
              <a:path h="2056911" w="2327481">
                <a:moveTo>
                  <a:pt x="0" y="0"/>
                </a:moveTo>
                <a:lnTo>
                  <a:pt x="2327481" y="0"/>
                </a:lnTo>
                <a:lnTo>
                  <a:pt x="2327481" y="2056911"/>
                </a:lnTo>
                <a:lnTo>
                  <a:pt x="0" y="2056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24" id="24"/>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5" id="25"/>
          <p:cNvGrpSpPr/>
          <p:nvPr/>
        </p:nvGrpSpPr>
        <p:grpSpPr>
          <a:xfrm rot="0">
            <a:off x="5630579" y="4800945"/>
            <a:ext cx="2903962" cy="1892479"/>
            <a:chOff x="0" y="0"/>
            <a:chExt cx="811877" cy="529091"/>
          </a:xfrm>
        </p:grpSpPr>
        <p:sp>
          <p:nvSpPr>
            <p:cNvPr name="Freeform 26" id="26"/>
            <p:cNvSpPr/>
            <p:nvPr/>
          </p:nvSpPr>
          <p:spPr>
            <a:xfrm flipH="false" flipV="false" rot="0">
              <a:off x="0" y="0"/>
              <a:ext cx="811877" cy="529091"/>
            </a:xfrm>
            <a:custGeom>
              <a:avLst/>
              <a:gdLst/>
              <a:ahLst/>
              <a:cxnLst/>
              <a:rect r="r" b="b" t="t" l="l"/>
              <a:pathLst>
                <a:path h="529091" w="811877">
                  <a:moveTo>
                    <a:pt x="58652" y="0"/>
                  </a:moveTo>
                  <a:lnTo>
                    <a:pt x="753225" y="0"/>
                  </a:lnTo>
                  <a:cubicBezTo>
                    <a:pt x="768780" y="0"/>
                    <a:pt x="783699" y="6179"/>
                    <a:pt x="794698" y="17179"/>
                  </a:cubicBezTo>
                  <a:cubicBezTo>
                    <a:pt x="805697" y="28178"/>
                    <a:pt x="811877" y="43096"/>
                    <a:pt x="811877" y="58652"/>
                  </a:cubicBezTo>
                  <a:lnTo>
                    <a:pt x="811877" y="470439"/>
                  </a:lnTo>
                  <a:cubicBezTo>
                    <a:pt x="811877" y="502832"/>
                    <a:pt x="785617" y="529091"/>
                    <a:pt x="753225" y="529091"/>
                  </a:cubicBezTo>
                  <a:lnTo>
                    <a:pt x="58652" y="529091"/>
                  </a:lnTo>
                  <a:cubicBezTo>
                    <a:pt x="26259" y="529091"/>
                    <a:pt x="0" y="502832"/>
                    <a:pt x="0" y="470439"/>
                  </a:cubicBezTo>
                  <a:lnTo>
                    <a:pt x="0" y="58652"/>
                  </a:lnTo>
                  <a:cubicBezTo>
                    <a:pt x="0" y="26259"/>
                    <a:pt x="26259" y="0"/>
                    <a:pt x="58652" y="0"/>
                  </a:cubicBezTo>
                  <a:close/>
                </a:path>
              </a:pathLst>
            </a:custGeom>
            <a:solidFill>
              <a:srgbClr val="56AEFF"/>
            </a:solidFill>
          </p:spPr>
        </p:sp>
        <p:sp>
          <p:nvSpPr>
            <p:cNvPr name="TextBox 27" id="27"/>
            <p:cNvSpPr txBox="true"/>
            <p:nvPr/>
          </p:nvSpPr>
          <p:spPr>
            <a:xfrm>
              <a:off x="0" y="-57150"/>
              <a:ext cx="811877" cy="586241"/>
            </a:xfrm>
            <a:prstGeom prst="rect">
              <a:avLst/>
            </a:prstGeom>
          </p:spPr>
          <p:txBody>
            <a:bodyPr anchor="ctr" rtlCol="false" tIns="50800" lIns="50800" bIns="50800" rIns="50800"/>
            <a:lstStyle/>
            <a:p>
              <a:pPr algn="ctr">
                <a:lnSpc>
                  <a:spcPts val="3499"/>
                </a:lnSpc>
              </a:pPr>
            </a:p>
          </p:txBody>
        </p:sp>
      </p:grpSp>
      <p:sp>
        <p:nvSpPr>
          <p:cNvPr name="TextBox 28" id="28"/>
          <p:cNvSpPr txBox="true"/>
          <p:nvPr/>
        </p:nvSpPr>
        <p:spPr>
          <a:xfrm rot="0">
            <a:off x="5749925" y="5320232"/>
            <a:ext cx="2704727" cy="474578"/>
          </a:xfrm>
          <a:prstGeom prst="rect">
            <a:avLst/>
          </a:prstGeom>
        </p:spPr>
        <p:txBody>
          <a:bodyPr anchor="t" rtlCol="false" tIns="0" lIns="0" bIns="0" rIns="0">
            <a:spAutoFit/>
          </a:bodyPr>
          <a:lstStyle/>
          <a:p>
            <a:pPr algn="ctr">
              <a:lnSpc>
                <a:spcPts val="3899"/>
              </a:lnSpc>
              <a:spcBef>
                <a:spcPct val="0"/>
              </a:spcBef>
            </a:pPr>
            <a:r>
              <a:rPr lang="en-US" b="true" sz="2785">
                <a:solidFill>
                  <a:srgbClr val="FFFFFF"/>
                </a:solidFill>
                <a:latin typeface="Public Sans Bold"/>
                <a:ea typeface="Public Sans Bold"/>
                <a:cs typeface="Public Sans Bold"/>
                <a:sym typeface="Public Sans Bold"/>
              </a:rPr>
              <a:t>Early Stopping</a:t>
            </a:r>
          </a:p>
        </p:txBody>
      </p:sp>
      <p:grpSp>
        <p:nvGrpSpPr>
          <p:cNvPr name="Group 29" id="29"/>
          <p:cNvGrpSpPr/>
          <p:nvPr/>
        </p:nvGrpSpPr>
        <p:grpSpPr>
          <a:xfrm rot="0">
            <a:off x="10390839" y="4800945"/>
            <a:ext cx="2903962" cy="1892479"/>
            <a:chOff x="0" y="0"/>
            <a:chExt cx="811877" cy="529091"/>
          </a:xfrm>
        </p:grpSpPr>
        <p:sp>
          <p:nvSpPr>
            <p:cNvPr name="Freeform 30" id="30"/>
            <p:cNvSpPr/>
            <p:nvPr/>
          </p:nvSpPr>
          <p:spPr>
            <a:xfrm flipH="false" flipV="false" rot="0">
              <a:off x="0" y="0"/>
              <a:ext cx="811877" cy="529091"/>
            </a:xfrm>
            <a:custGeom>
              <a:avLst/>
              <a:gdLst/>
              <a:ahLst/>
              <a:cxnLst/>
              <a:rect r="r" b="b" t="t" l="l"/>
              <a:pathLst>
                <a:path h="529091" w="811877">
                  <a:moveTo>
                    <a:pt x="58652" y="0"/>
                  </a:moveTo>
                  <a:lnTo>
                    <a:pt x="753225" y="0"/>
                  </a:lnTo>
                  <a:cubicBezTo>
                    <a:pt x="768780" y="0"/>
                    <a:pt x="783699" y="6179"/>
                    <a:pt x="794698" y="17179"/>
                  </a:cubicBezTo>
                  <a:cubicBezTo>
                    <a:pt x="805697" y="28178"/>
                    <a:pt x="811877" y="43096"/>
                    <a:pt x="811877" y="58652"/>
                  </a:cubicBezTo>
                  <a:lnTo>
                    <a:pt x="811877" y="470439"/>
                  </a:lnTo>
                  <a:cubicBezTo>
                    <a:pt x="811877" y="502832"/>
                    <a:pt x="785617" y="529091"/>
                    <a:pt x="753225" y="529091"/>
                  </a:cubicBezTo>
                  <a:lnTo>
                    <a:pt x="58652" y="529091"/>
                  </a:lnTo>
                  <a:cubicBezTo>
                    <a:pt x="26259" y="529091"/>
                    <a:pt x="0" y="502832"/>
                    <a:pt x="0" y="470439"/>
                  </a:cubicBezTo>
                  <a:lnTo>
                    <a:pt x="0" y="58652"/>
                  </a:lnTo>
                  <a:cubicBezTo>
                    <a:pt x="0" y="26259"/>
                    <a:pt x="26259" y="0"/>
                    <a:pt x="58652" y="0"/>
                  </a:cubicBezTo>
                  <a:close/>
                </a:path>
              </a:pathLst>
            </a:custGeom>
            <a:solidFill>
              <a:srgbClr val="56AEFF"/>
            </a:solidFill>
          </p:spPr>
        </p:sp>
        <p:sp>
          <p:nvSpPr>
            <p:cNvPr name="TextBox 31" id="31"/>
            <p:cNvSpPr txBox="true"/>
            <p:nvPr/>
          </p:nvSpPr>
          <p:spPr>
            <a:xfrm>
              <a:off x="0" y="-57150"/>
              <a:ext cx="811877" cy="586241"/>
            </a:xfrm>
            <a:prstGeom prst="rect">
              <a:avLst/>
            </a:prstGeom>
          </p:spPr>
          <p:txBody>
            <a:bodyPr anchor="ctr" rtlCol="false" tIns="50800" lIns="50800" bIns="50800" rIns="50800"/>
            <a:lstStyle/>
            <a:p>
              <a:pPr algn="ctr">
                <a:lnSpc>
                  <a:spcPts val="3499"/>
                </a:lnSpc>
              </a:pPr>
            </a:p>
          </p:txBody>
        </p:sp>
      </p:grpSp>
      <p:sp>
        <p:nvSpPr>
          <p:cNvPr name="TextBox 32" id="32"/>
          <p:cNvSpPr txBox="true"/>
          <p:nvPr/>
        </p:nvSpPr>
        <p:spPr>
          <a:xfrm rot="0">
            <a:off x="10541000" y="5159060"/>
            <a:ext cx="2704727" cy="962756"/>
          </a:xfrm>
          <a:prstGeom prst="rect">
            <a:avLst/>
          </a:prstGeom>
        </p:spPr>
        <p:txBody>
          <a:bodyPr anchor="t" rtlCol="false" tIns="0" lIns="0" bIns="0" rIns="0">
            <a:spAutoFit/>
          </a:bodyPr>
          <a:lstStyle/>
          <a:p>
            <a:pPr algn="ctr">
              <a:lnSpc>
                <a:spcPts val="3899"/>
              </a:lnSpc>
              <a:spcBef>
                <a:spcPct val="0"/>
              </a:spcBef>
            </a:pPr>
            <a:r>
              <a:rPr lang="en-US" b="true" sz="2785">
                <a:solidFill>
                  <a:srgbClr val="FFFFFF"/>
                </a:solidFill>
                <a:latin typeface="Public Sans Bold"/>
                <a:ea typeface="Public Sans Bold"/>
                <a:cs typeface="Public Sans Bold"/>
                <a:sym typeface="Public Sans Bold"/>
              </a:rPr>
              <a:t>Learning rate</a:t>
            </a:r>
          </a:p>
          <a:p>
            <a:pPr algn="ctr">
              <a:lnSpc>
                <a:spcPts val="3899"/>
              </a:lnSpc>
              <a:spcBef>
                <a:spcPct val="0"/>
              </a:spcBef>
            </a:pPr>
            <a:r>
              <a:rPr lang="en-US" b="true" sz="2785">
                <a:solidFill>
                  <a:srgbClr val="FFFFFF"/>
                </a:solidFill>
                <a:latin typeface="Public Sans Bold"/>
                <a:ea typeface="Public Sans Bold"/>
                <a:cs typeface="Public Sans Bold"/>
                <a:sym typeface="Public Sans Bold"/>
              </a:rPr>
              <a:t>Scheduling</a:t>
            </a:r>
          </a:p>
        </p:txBody>
      </p:sp>
      <p:grpSp>
        <p:nvGrpSpPr>
          <p:cNvPr name="Group 33" id="33"/>
          <p:cNvGrpSpPr/>
          <p:nvPr/>
        </p:nvGrpSpPr>
        <p:grpSpPr>
          <a:xfrm rot="0">
            <a:off x="14762238" y="4789180"/>
            <a:ext cx="2903962" cy="1904245"/>
            <a:chOff x="0" y="0"/>
            <a:chExt cx="811877" cy="532380"/>
          </a:xfrm>
        </p:grpSpPr>
        <p:sp>
          <p:nvSpPr>
            <p:cNvPr name="Freeform 34" id="34"/>
            <p:cNvSpPr/>
            <p:nvPr/>
          </p:nvSpPr>
          <p:spPr>
            <a:xfrm flipH="false" flipV="false" rot="0">
              <a:off x="0" y="0"/>
              <a:ext cx="811877" cy="532380"/>
            </a:xfrm>
            <a:custGeom>
              <a:avLst/>
              <a:gdLst/>
              <a:ahLst/>
              <a:cxnLst/>
              <a:rect r="r" b="b" t="t" l="l"/>
              <a:pathLst>
                <a:path h="532380" w="811877">
                  <a:moveTo>
                    <a:pt x="58652" y="0"/>
                  </a:moveTo>
                  <a:lnTo>
                    <a:pt x="753225" y="0"/>
                  </a:lnTo>
                  <a:cubicBezTo>
                    <a:pt x="768780" y="0"/>
                    <a:pt x="783699" y="6179"/>
                    <a:pt x="794698" y="17179"/>
                  </a:cubicBezTo>
                  <a:cubicBezTo>
                    <a:pt x="805697" y="28178"/>
                    <a:pt x="811877" y="43096"/>
                    <a:pt x="811877" y="58652"/>
                  </a:cubicBezTo>
                  <a:lnTo>
                    <a:pt x="811877" y="473728"/>
                  </a:lnTo>
                  <a:cubicBezTo>
                    <a:pt x="811877" y="506121"/>
                    <a:pt x="785617" y="532380"/>
                    <a:pt x="753225" y="532380"/>
                  </a:cubicBezTo>
                  <a:lnTo>
                    <a:pt x="58652" y="532380"/>
                  </a:lnTo>
                  <a:cubicBezTo>
                    <a:pt x="26259" y="532380"/>
                    <a:pt x="0" y="506121"/>
                    <a:pt x="0" y="473728"/>
                  </a:cubicBezTo>
                  <a:lnTo>
                    <a:pt x="0" y="58652"/>
                  </a:lnTo>
                  <a:cubicBezTo>
                    <a:pt x="0" y="26259"/>
                    <a:pt x="26259" y="0"/>
                    <a:pt x="58652" y="0"/>
                  </a:cubicBezTo>
                  <a:close/>
                </a:path>
              </a:pathLst>
            </a:custGeom>
            <a:solidFill>
              <a:srgbClr val="56AEFF"/>
            </a:solidFill>
          </p:spPr>
        </p:sp>
        <p:sp>
          <p:nvSpPr>
            <p:cNvPr name="TextBox 35" id="35"/>
            <p:cNvSpPr txBox="true"/>
            <p:nvPr/>
          </p:nvSpPr>
          <p:spPr>
            <a:xfrm>
              <a:off x="0" y="-57150"/>
              <a:ext cx="811877" cy="589530"/>
            </a:xfrm>
            <a:prstGeom prst="rect">
              <a:avLst/>
            </a:prstGeom>
          </p:spPr>
          <p:txBody>
            <a:bodyPr anchor="ctr" rtlCol="false" tIns="50800" lIns="50800" bIns="50800" rIns="50800"/>
            <a:lstStyle/>
            <a:p>
              <a:pPr algn="ctr">
                <a:lnSpc>
                  <a:spcPts val="3499"/>
                </a:lnSpc>
              </a:pPr>
            </a:p>
          </p:txBody>
        </p:sp>
      </p:grpSp>
      <p:sp>
        <p:nvSpPr>
          <p:cNvPr name="TextBox 36" id="36"/>
          <p:cNvSpPr txBox="true"/>
          <p:nvPr/>
        </p:nvSpPr>
        <p:spPr>
          <a:xfrm rot="0">
            <a:off x="14873310" y="5414646"/>
            <a:ext cx="2704727" cy="962756"/>
          </a:xfrm>
          <a:prstGeom prst="rect">
            <a:avLst/>
          </a:prstGeom>
        </p:spPr>
        <p:txBody>
          <a:bodyPr anchor="t" rtlCol="false" tIns="0" lIns="0" bIns="0" rIns="0">
            <a:spAutoFit/>
          </a:bodyPr>
          <a:lstStyle/>
          <a:p>
            <a:pPr algn="ctr">
              <a:lnSpc>
                <a:spcPts val="3899"/>
              </a:lnSpc>
              <a:spcBef>
                <a:spcPct val="0"/>
              </a:spcBef>
            </a:pPr>
            <a:r>
              <a:rPr lang="en-US" b="true" sz="2785">
                <a:solidFill>
                  <a:srgbClr val="FFFFFF"/>
                </a:solidFill>
                <a:latin typeface="Public Sans Bold"/>
                <a:ea typeface="Public Sans Bold"/>
                <a:cs typeface="Public Sans Bold"/>
                <a:sym typeface="Public Sans Bold"/>
              </a:rPr>
              <a:t>Optimizers</a:t>
            </a:r>
          </a:p>
          <a:p>
            <a:pPr algn="ctr">
              <a:lnSpc>
                <a:spcPts val="389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5400000">
            <a:off x="2617387" y="2506071"/>
            <a:ext cx="2589327" cy="2810667"/>
          </a:xfrm>
          <a:custGeom>
            <a:avLst/>
            <a:gdLst/>
            <a:ahLst/>
            <a:cxnLst/>
            <a:rect r="r" b="b" t="t" l="l"/>
            <a:pathLst>
              <a:path h="2810667" w="2589327">
                <a:moveTo>
                  <a:pt x="0" y="0"/>
                </a:moveTo>
                <a:lnTo>
                  <a:pt x="2589327" y="0"/>
                </a:lnTo>
                <a:lnTo>
                  <a:pt x="2589327" y="2810667"/>
                </a:lnTo>
                <a:lnTo>
                  <a:pt x="0" y="28106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7841003" y="2506071"/>
            <a:ext cx="2589327" cy="2810667"/>
          </a:xfrm>
          <a:custGeom>
            <a:avLst/>
            <a:gdLst/>
            <a:ahLst/>
            <a:cxnLst/>
            <a:rect r="r" b="b" t="t" l="l"/>
            <a:pathLst>
              <a:path h="2810667" w="2589327">
                <a:moveTo>
                  <a:pt x="0" y="0"/>
                </a:moveTo>
                <a:lnTo>
                  <a:pt x="2589327" y="0"/>
                </a:lnTo>
                <a:lnTo>
                  <a:pt x="2589327" y="2810667"/>
                </a:lnTo>
                <a:lnTo>
                  <a:pt x="0" y="28106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826561" y="3065084"/>
            <a:ext cx="2170979" cy="1865685"/>
            <a:chOff x="0" y="0"/>
            <a:chExt cx="812800" cy="698500"/>
          </a:xfrm>
        </p:grpSpPr>
        <p:sp>
          <p:nvSpPr>
            <p:cNvPr name="Freeform 6" id="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56AEFF"/>
            </a:solidFill>
            <a:ln w="57150" cap="sq">
              <a:solidFill>
                <a:srgbClr val="FFFFFF"/>
              </a:solidFill>
              <a:prstDash val="solid"/>
              <a:miter/>
            </a:ln>
          </p:spPr>
        </p:sp>
        <p:sp>
          <p:nvSpPr>
            <p:cNvPr name="TextBox 7" id="7"/>
            <p:cNvSpPr txBox="true"/>
            <p:nvPr/>
          </p:nvSpPr>
          <p:spPr>
            <a:xfrm>
              <a:off x="114300" y="-57150"/>
              <a:ext cx="584200" cy="755650"/>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8050177" y="2949987"/>
            <a:ext cx="2170979" cy="1865685"/>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56AEFF"/>
            </a:solidFill>
            <a:ln w="57150" cap="sq">
              <a:solidFill>
                <a:srgbClr val="FFFFFF"/>
              </a:solidFill>
              <a:prstDash val="solid"/>
              <a:miter/>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5400000">
            <a:off x="13078146" y="2506071"/>
            <a:ext cx="2589327" cy="2810667"/>
          </a:xfrm>
          <a:custGeom>
            <a:avLst/>
            <a:gdLst/>
            <a:ahLst/>
            <a:cxnLst/>
            <a:rect r="r" b="b" t="t" l="l"/>
            <a:pathLst>
              <a:path h="2810667" w="2589327">
                <a:moveTo>
                  <a:pt x="0" y="0"/>
                </a:moveTo>
                <a:lnTo>
                  <a:pt x="2589328" y="0"/>
                </a:lnTo>
                <a:lnTo>
                  <a:pt x="2589328" y="2810667"/>
                </a:lnTo>
                <a:lnTo>
                  <a:pt x="0" y="28106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13287320" y="2949987"/>
            <a:ext cx="2170979" cy="1865685"/>
            <a:chOff x="0" y="0"/>
            <a:chExt cx="812800" cy="698500"/>
          </a:xfrm>
        </p:grpSpPr>
        <p:sp>
          <p:nvSpPr>
            <p:cNvPr name="Freeform 13" id="1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56AEFF"/>
            </a:solidFill>
            <a:ln w="57150" cap="sq">
              <a:solidFill>
                <a:srgbClr val="FFFFFF"/>
              </a:solidFill>
              <a:prstDash val="solid"/>
              <a:miter/>
            </a:ln>
          </p:spPr>
        </p:sp>
        <p:sp>
          <p:nvSpPr>
            <p:cNvPr name="TextBox 14" id="14"/>
            <p:cNvSpPr txBox="true"/>
            <p:nvPr/>
          </p:nvSpPr>
          <p:spPr>
            <a:xfrm>
              <a:off x="114300" y="-57150"/>
              <a:ext cx="584200" cy="755650"/>
            </a:xfrm>
            <a:prstGeom prst="rect">
              <a:avLst/>
            </a:prstGeom>
          </p:spPr>
          <p:txBody>
            <a:bodyPr anchor="ctr" rtlCol="false" tIns="50800" lIns="50800" bIns="50800" rIns="50800"/>
            <a:lstStyle/>
            <a:p>
              <a:pPr algn="ctr">
                <a:lnSpc>
                  <a:spcPts val="3499"/>
                </a:lnSpc>
              </a:pPr>
            </a:p>
          </p:txBody>
        </p:sp>
      </p:grpSp>
      <p:sp>
        <p:nvSpPr>
          <p:cNvPr name="AutoShape 15" id="15"/>
          <p:cNvSpPr/>
          <p:nvPr/>
        </p:nvSpPr>
        <p:spPr>
          <a:xfrm flipV="true">
            <a:off x="6607738" y="3122606"/>
            <a:ext cx="0" cy="5109152"/>
          </a:xfrm>
          <a:prstGeom prst="line">
            <a:avLst/>
          </a:prstGeom>
          <a:ln cap="flat" w="9525">
            <a:solidFill>
              <a:srgbClr val="1D1A1B"/>
            </a:solidFill>
            <a:prstDash val="solid"/>
            <a:headEnd type="none" len="sm" w="sm"/>
            <a:tailEnd type="none" len="sm" w="sm"/>
          </a:ln>
        </p:spPr>
      </p:sp>
      <p:sp>
        <p:nvSpPr>
          <p:cNvPr name="AutoShape 16" id="16"/>
          <p:cNvSpPr/>
          <p:nvPr/>
        </p:nvSpPr>
        <p:spPr>
          <a:xfrm flipV="true">
            <a:off x="11781614" y="3122606"/>
            <a:ext cx="0" cy="5109152"/>
          </a:xfrm>
          <a:prstGeom prst="line">
            <a:avLst/>
          </a:prstGeom>
          <a:ln cap="flat" w="9525">
            <a:solidFill>
              <a:srgbClr val="1D1A1B"/>
            </a:solidFill>
            <a:prstDash val="solid"/>
            <a:headEnd type="none" len="sm" w="sm"/>
            <a:tailEnd type="none" len="sm" w="sm"/>
          </a:ln>
        </p:spPr>
      </p:sp>
      <p:grpSp>
        <p:nvGrpSpPr>
          <p:cNvPr name="Group 17" id="17"/>
          <p:cNvGrpSpPr/>
          <p:nvPr/>
        </p:nvGrpSpPr>
        <p:grpSpPr>
          <a:xfrm rot="0">
            <a:off x="14564053" y="-1477201"/>
            <a:ext cx="5390494" cy="2982376"/>
            <a:chOff x="0" y="0"/>
            <a:chExt cx="7187325" cy="3976501"/>
          </a:xfrm>
        </p:grpSpPr>
        <p:grpSp>
          <p:nvGrpSpPr>
            <p:cNvPr name="Group 18" id="18"/>
            <p:cNvGrpSpPr/>
            <p:nvPr/>
          </p:nvGrpSpPr>
          <p:grpSpPr>
            <a:xfrm rot="-10800000">
              <a:off x="0" y="0"/>
              <a:ext cx="7187325" cy="3262226"/>
              <a:chOff x="0" y="0"/>
              <a:chExt cx="1239720" cy="562692"/>
            </a:xfrm>
          </p:grpSpPr>
          <p:sp>
            <p:nvSpPr>
              <p:cNvPr name="Freeform 19" id="19"/>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145DA0"/>
              </a:solidFill>
            </p:spPr>
          </p:sp>
          <p:sp>
            <p:nvSpPr>
              <p:cNvPr name="TextBox 20" id="20"/>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21" id="21"/>
            <p:cNvGrpSpPr/>
            <p:nvPr/>
          </p:nvGrpSpPr>
          <p:grpSpPr>
            <a:xfrm rot="-10800000">
              <a:off x="2511062" y="2547952"/>
              <a:ext cx="3673400" cy="1428550"/>
              <a:chOff x="0" y="0"/>
              <a:chExt cx="1643297" cy="639062"/>
            </a:xfrm>
          </p:grpSpPr>
          <p:sp>
            <p:nvSpPr>
              <p:cNvPr name="Freeform 22" id="22"/>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56AEFF"/>
              </a:solidFill>
              <a:ln w="57150" cap="sq">
                <a:solidFill>
                  <a:srgbClr val="FFFFFF"/>
                </a:solidFill>
                <a:prstDash val="solid"/>
                <a:miter/>
              </a:ln>
            </p:spPr>
          </p:sp>
          <p:sp>
            <p:nvSpPr>
              <p:cNvPr name="TextBox 23" id="23"/>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grpSp>
        <p:nvGrpSpPr>
          <p:cNvPr name="Group 24" id="24"/>
          <p:cNvGrpSpPr/>
          <p:nvPr/>
        </p:nvGrpSpPr>
        <p:grpSpPr>
          <a:xfrm rot="0">
            <a:off x="-673113" y="9251081"/>
            <a:ext cx="5321313" cy="2446670"/>
            <a:chOff x="0" y="0"/>
            <a:chExt cx="1223810" cy="562692"/>
          </a:xfrm>
        </p:grpSpPr>
        <p:sp>
          <p:nvSpPr>
            <p:cNvPr name="Freeform 25" id="25"/>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56AEFF"/>
            </a:solidFill>
          </p:spPr>
        </p:sp>
        <p:sp>
          <p:nvSpPr>
            <p:cNvPr name="TextBox 26" id="26"/>
            <p:cNvSpPr txBox="true"/>
            <p:nvPr/>
          </p:nvSpPr>
          <p:spPr>
            <a:xfrm>
              <a:off x="114300" y="-57150"/>
              <a:ext cx="995210" cy="619842"/>
            </a:xfrm>
            <a:prstGeom prst="rect">
              <a:avLst/>
            </a:prstGeom>
          </p:spPr>
          <p:txBody>
            <a:bodyPr anchor="ctr" rtlCol="false" tIns="50800" lIns="50800" bIns="50800" rIns="50800"/>
            <a:lstStyle/>
            <a:p>
              <a:pPr algn="ctr">
                <a:lnSpc>
                  <a:spcPts val="3499"/>
                </a:lnSpc>
              </a:pPr>
            </a:p>
          </p:txBody>
        </p:sp>
      </p:grpSp>
      <p:grpSp>
        <p:nvGrpSpPr>
          <p:cNvPr name="Group 27" id="27"/>
          <p:cNvGrpSpPr/>
          <p:nvPr/>
        </p:nvGrpSpPr>
        <p:grpSpPr>
          <a:xfrm rot="0">
            <a:off x="-673113" y="8675100"/>
            <a:ext cx="2673102" cy="1151961"/>
            <a:chOff x="0" y="0"/>
            <a:chExt cx="1482931" cy="639062"/>
          </a:xfrm>
        </p:grpSpPr>
        <p:sp>
          <p:nvSpPr>
            <p:cNvPr name="Freeform 28" id="28"/>
            <p:cNvSpPr/>
            <p:nvPr/>
          </p:nvSpPr>
          <p:spPr>
            <a:xfrm flipH="false" flipV="false" rot="0">
              <a:off x="0" y="0"/>
              <a:ext cx="1482931" cy="639062"/>
            </a:xfrm>
            <a:custGeom>
              <a:avLst/>
              <a:gdLst/>
              <a:ahLst/>
              <a:cxnLst/>
              <a:rect r="r" b="b" t="t" l="l"/>
              <a:pathLst>
                <a:path h="639062" w="1482931">
                  <a:moveTo>
                    <a:pt x="1482931" y="319531"/>
                  </a:moveTo>
                  <a:lnTo>
                    <a:pt x="1279731" y="639062"/>
                  </a:lnTo>
                  <a:lnTo>
                    <a:pt x="203200" y="639062"/>
                  </a:lnTo>
                  <a:lnTo>
                    <a:pt x="0" y="319531"/>
                  </a:lnTo>
                  <a:lnTo>
                    <a:pt x="203200" y="0"/>
                  </a:lnTo>
                  <a:lnTo>
                    <a:pt x="1279731" y="0"/>
                  </a:lnTo>
                  <a:lnTo>
                    <a:pt x="1482931" y="319531"/>
                  </a:lnTo>
                  <a:close/>
                </a:path>
              </a:pathLst>
            </a:custGeom>
            <a:solidFill>
              <a:srgbClr val="145DA0"/>
            </a:solidFill>
            <a:ln w="57150" cap="sq">
              <a:solidFill>
                <a:srgbClr val="FFFFFF"/>
              </a:solidFill>
              <a:prstDash val="solid"/>
              <a:miter/>
            </a:ln>
          </p:spPr>
        </p:sp>
        <p:sp>
          <p:nvSpPr>
            <p:cNvPr name="TextBox 29" id="29"/>
            <p:cNvSpPr txBox="true"/>
            <p:nvPr/>
          </p:nvSpPr>
          <p:spPr>
            <a:xfrm>
              <a:off x="114300" y="-57150"/>
              <a:ext cx="1254331" cy="696212"/>
            </a:xfrm>
            <a:prstGeom prst="rect">
              <a:avLst/>
            </a:prstGeom>
          </p:spPr>
          <p:txBody>
            <a:bodyPr anchor="ctr" rtlCol="false" tIns="50800" lIns="50800" bIns="50800" rIns="50800"/>
            <a:lstStyle/>
            <a:p>
              <a:pPr algn="ctr">
                <a:lnSpc>
                  <a:spcPts val="3499"/>
                </a:lnSpc>
              </a:pPr>
            </a:p>
          </p:txBody>
        </p:sp>
      </p:grpSp>
      <p:grpSp>
        <p:nvGrpSpPr>
          <p:cNvPr name="Group 30" id="30"/>
          <p:cNvGrpSpPr/>
          <p:nvPr/>
        </p:nvGrpSpPr>
        <p:grpSpPr>
          <a:xfrm rot="0">
            <a:off x="2450358" y="9762097"/>
            <a:ext cx="14808942" cy="1198000"/>
            <a:chOff x="0" y="0"/>
            <a:chExt cx="7899698" cy="639062"/>
          </a:xfrm>
        </p:grpSpPr>
        <p:sp>
          <p:nvSpPr>
            <p:cNvPr name="Freeform 31" id="31"/>
            <p:cNvSpPr/>
            <p:nvPr/>
          </p:nvSpPr>
          <p:spPr>
            <a:xfrm flipH="false" flipV="false" rot="0">
              <a:off x="0" y="0"/>
              <a:ext cx="7899698" cy="639062"/>
            </a:xfrm>
            <a:custGeom>
              <a:avLst/>
              <a:gdLst/>
              <a:ahLst/>
              <a:cxnLst/>
              <a:rect r="r" b="b" t="t" l="l"/>
              <a:pathLst>
                <a:path h="639062" w="7899698">
                  <a:moveTo>
                    <a:pt x="7899698" y="319531"/>
                  </a:moveTo>
                  <a:lnTo>
                    <a:pt x="7696498" y="639062"/>
                  </a:lnTo>
                  <a:lnTo>
                    <a:pt x="203200" y="639062"/>
                  </a:lnTo>
                  <a:lnTo>
                    <a:pt x="0" y="319531"/>
                  </a:lnTo>
                  <a:lnTo>
                    <a:pt x="203200" y="0"/>
                  </a:lnTo>
                  <a:lnTo>
                    <a:pt x="7696498" y="0"/>
                  </a:lnTo>
                  <a:lnTo>
                    <a:pt x="7899698" y="319531"/>
                  </a:lnTo>
                  <a:close/>
                </a:path>
              </a:pathLst>
            </a:custGeom>
            <a:solidFill>
              <a:srgbClr val="145DA0"/>
            </a:solidFill>
            <a:ln w="57150" cap="sq">
              <a:solidFill>
                <a:srgbClr val="FFFFFF"/>
              </a:solidFill>
              <a:prstDash val="solid"/>
              <a:miter/>
            </a:ln>
          </p:spPr>
        </p:sp>
        <p:sp>
          <p:nvSpPr>
            <p:cNvPr name="TextBox 32" id="32"/>
            <p:cNvSpPr txBox="true"/>
            <p:nvPr/>
          </p:nvSpPr>
          <p:spPr>
            <a:xfrm>
              <a:off x="114300" y="-57150"/>
              <a:ext cx="7671098" cy="696212"/>
            </a:xfrm>
            <a:prstGeom prst="rect">
              <a:avLst/>
            </a:prstGeom>
          </p:spPr>
          <p:txBody>
            <a:bodyPr anchor="ctr" rtlCol="false" tIns="50800" lIns="50800" bIns="50800" rIns="50800"/>
            <a:lstStyle/>
            <a:p>
              <a:pPr algn="ctr">
                <a:lnSpc>
                  <a:spcPts val="3499"/>
                </a:lnSpc>
              </a:pPr>
            </a:p>
          </p:txBody>
        </p:sp>
      </p:grpSp>
      <p:sp>
        <p:nvSpPr>
          <p:cNvPr name="Freeform 33" id="33"/>
          <p:cNvSpPr/>
          <p:nvPr/>
        </p:nvSpPr>
        <p:spPr>
          <a:xfrm flipH="false" flipV="false" rot="-5400000">
            <a:off x="-1086039" y="3863443"/>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34" id="34"/>
          <p:cNvSpPr/>
          <p:nvPr/>
        </p:nvSpPr>
        <p:spPr>
          <a:xfrm flipH="false" flipV="false" rot="0">
            <a:off x="17043400" y="-184885"/>
            <a:ext cx="1529778" cy="397742"/>
          </a:xfrm>
          <a:custGeom>
            <a:avLst/>
            <a:gdLst/>
            <a:ahLst/>
            <a:cxnLst/>
            <a:rect r="r" b="b" t="t" l="l"/>
            <a:pathLst>
              <a:path h="397742" w="1529778">
                <a:moveTo>
                  <a:pt x="0" y="0"/>
                </a:moveTo>
                <a:lnTo>
                  <a:pt x="1529778" y="0"/>
                </a:lnTo>
                <a:lnTo>
                  <a:pt x="1529778" y="397743"/>
                </a:lnTo>
                <a:lnTo>
                  <a:pt x="0" y="3977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5" id="35"/>
          <p:cNvSpPr/>
          <p:nvPr/>
        </p:nvSpPr>
        <p:spPr>
          <a:xfrm flipH="false" flipV="false" rot="0">
            <a:off x="2952724" y="10076674"/>
            <a:ext cx="1529778" cy="397742"/>
          </a:xfrm>
          <a:custGeom>
            <a:avLst/>
            <a:gdLst/>
            <a:ahLst/>
            <a:cxnLst/>
            <a:rect r="r" b="b" t="t" l="l"/>
            <a:pathLst>
              <a:path h="397742" w="1529778">
                <a:moveTo>
                  <a:pt x="0" y="0"/>
                </a:moveTo>
                <a:lnTo>
                  <a:pt x="1529778" y="0"/>
                </a:lnTo>
                <a:lnTo>
                  <a:pt x="1529778" y="397742"/>
                </a:lnTo>
                <a:lnTo>
                  <a:pt x="0" y="3977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6" id="36"/>
          <p:cNvSpPr/>
          <p:nvPr/>
        </p:nvSpPr>
        <p:spPr>
          <a:xfrm flipH="false" flipV="false" rot="0">
            <a:off x="17808289" y="6000750"/>
            <a:ext cx="991473" cy="677919"/>
          </a:xfrm>
          <a:custGeom>
            <a:avLst/>
            <a:gdLst/>
            <a:ahLst/>
            <a:cxnLst/>
            <a:rect r="r" b="b" t="t" l="l"/>
            <a:pathLst>
              <a:path h="677919" w="991473">
                <a:moveTo>
                  <a:pt x="0" y="0"/>
                </a:moveTo>
                <a:lnTo>
                  <a:pt x="991473" y="0"/>
                </a:lnTo>
                <a:lnTo>
                  <a:pt x="991473" y="677919"/>
                </a:lnTo>
                <a:lnTo>
                  <a:pt x="0" y="6779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7" id="37"/>
          <p:cNvSpPr/>
          <p:nvPr/>
        </p:nvSpPr>
        <p:spPr>
          <a:xfrm flipH="false" flipV="false" rot="0">
            <a:off x="-1854200" y="-1709864"/>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8" id="38"/>
          <p:cNvSpPr/>
          <p:nvPr/>
        </p:nvSpPr>
        <p:spPr>
          <a:xfrm flipH="false" flipV="false" rot="0">
            <a:off x="11399076" y="9978798"/>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9" id="39"/>
          <p:cNvSpPr/>
          <p:nvPr/>
        </p:nvSpPr>
        <p:spPr>
          <a:xfrm flipH="false" flipV="false" rot="0">
            <a:off x="13906029" y="3418445"/>
            <a:ext cx="996550" cy="996550"/>
          </a:xfrm>
          <a:custGeom>
            <a:avLst/>
            <a:gdLst/>
            <a:ahLst/>
            <a:cxnLst/>
            <a:rect r="r" b="b" t="t" l="l"/>
            <a:pathLst>
              <a:path h="996550" w="996550">
                <a:moveTo>
                  <a:pt x="0" y="0"/>
                </a:moveTo>
                <a:lnTo>
                  <a:pt x="996550" y="0"/>
                </a:lnTo>
                <a:lnTo>
                  <a:pt x="996550" y="996550"/>
                </a:lnTo>
                <a:lnTo>
                  <a:pt x="0" y="9965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0" id="40"/>
          <p:cNvSpPr/>
          <p:nvPr/>
        </p:nvSpPr>
        <p:spPr>
          <a:xfrm flipH="false" flipV="false" rot="0">
            <a:off x="8577448" y="3593937"/>
            <a:ext cx="1133104" cy="614709"/>
          </a:xfrm>
          <a:custGeom>
            <a:avLst/>
            <a:gdLst/>
            <a:ahLst/>
            <a:cxnLst/>
            <a:rect r="r" b="b" t="t" l="l"/>
            <a:pathLst>
              <a:path h="614709" w="1133104">
                <a:moveTo>
                  <a:pt x="0" y="0"/>
                </a:moveTo>
                <a:lnTo>
                  <a:pt x="1133104" y="0"/>
                </a:lnTo>
                <a:lnTo>
                  <a:pt x="1133104" y="614709"/>
                </a:lnTo>
                <a:lnTo>
                  <a:pt x="0" y="61470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41" id="41"/>
          <p:cNvSpPr/>
          <p:nvPr/>
        </p:nvSpPr>
        <p:spPr>
          <a:xfrm flipH="false" flipV="false" rot="0">
            <a:off x="3266476" y="3488095"/>
            <a:ext cx="1374349" cy="857250"/>
          </a:xfrm>
          <a:custGeom>
            <a:avLst/>
            <a:gdLst/>
            <a:ahLst/>
            <a:cxnLst/>
            <a:rect r="r" b="b" t="t" l="l"/>
            <a:pathLst>
              <a:path h="857250" w="1374349">
                <a:moveTo>
                  <a:pt x="0" y="0"/>
                </a:moveTo>
                <a:lnTo>
                  <a:pt x="1374349" y="0"/>
                </a:lnTo>
                <a:lnTo>
                  <a:pt x="1374349" y="857250"/>
                </a:lnTo>
                <a:lnTo>
                  <a:pt x="0" y="85725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nvGrpSpPr>
          <p:cNvPr name="Group 42" id="42"/>
          <p:cNvGrpSpPr/>
          <p:nvPr/>
        </p:nvGrpSpPr>
        <p:grpSpPr>
          <a:xfrm rot="0">
            <a:off x="1902726" y="5679778"/>
            <a:ext cx="4475873" cy="1841592"/>
            <a:chOff x="0" y="0"/>
            <a:chExt cx="5967831" cy="2455456"/>
          </a:xfrm>
        </p:grpSpPr>
        <p:sp>
          <p:nvSpPr>
            <p:cNvPr name="TextBox 43" id="43"/>
            <p:cNvSpPr txBox="true"/>
            <p:nvPr/>
          </p:nvSpPr>
          <p:spPr>
            <a:xfrm rot="0">
              <a:off x="0" y="838238"/>
              <a:ext cx="5967831" cy="1617218"/>
            </a:xfrm>
            <a:prstGeom prst="rect">
              <a:avLst/>
            </a:prstGeom>
          </p:spPr>
          <p:txBody>
            <a:bodyPr anchor="t" rtlCol="false" tIns="0" lIns="0" bIns="0" rIns="0">
              <a:spAutoFit/>
            </a:bodyPr>
            <a:lstStyle/>
            <a:p>
              <a:pPr algn="just">
                <a:lnSpc>
                  <a:spcPts val="3233"/>
                </a:lnSpc>
              </a:pPr>
              <a:r>
                <a:rPr lang="en-US" sz="2310">
                  <a:solidFill>
                    <a:srgbClr val="000000"/>
                  </a:solidFill>
                  <a:latin typeface="Public Sans"/>
                  <a:ea typeface="Public Sans"/>
                  <a:cs typeface="Public Sans"/>
                  <a:sym typeface="Public Sans"/>
                </a:rPr>
                <a:t>M</a:t>
              </a:r>
              <a:r>
                <a:rPr lang="en-US" sz="2310">
                  <a:solidFill>
                    <a:srgbClr val="000000"/>
                  </a:solidFill>
                  <a:latin typeface="Public Sans"/>
                  <a:ea typeface="Public Sans"/>
                  <a:cs typeface="Public Sans"/>
                  <a:sym typeface="Public Sans"/>
                </a:rPr>
                <a:t>easures the overlap between the predicted segmentation mask and the ground truth mask</a:t>
              </a:r>
            </a:p>
          </p:txBody>
        </p:sp>
        <p:sp>
          <p:nvSpPr>
            <p:cNvPr name="TextBox 44" id="44"/>
            <p:cNvSpPr txBox="true"/>
            <p:nvPr/>
          </p:nvSpPr>
          <p:spPr>
            <a:xfrm rot="0">
              <a:off x="2811" y="-66675"/>
              <a:ext cx="5962208" cy="588222"/>
            </a:xfrm>
            <a:prstGeom prst="rect">
              <a:avLst/>
            </a:prstGeom>
          </p:spPr>
          <p:txBody>
            <a:bodyPr anchor="t" rtlCol="false" tIns="0" lIns="0" bIns="0" rIns="0">
              <a:spAutoFit/>
            </a:bodyPr>
            <a:lstStyle/>
            <a:p>
              <a:pPr algn="ctr">
                <a:lnSpc>
                  <a:spcPts val="3640"/>
                </a:lnSpc>
              </a:pPr>
              <a:r>
                <a:rPr lang="en-US" sz="2600" b="true">
                  <a:solidFill>
                    <a:srgbClr val="000000"/>
                  </a:solidFill>
                  <a:latin typeface="Public Sans Bold"/>
                  <a:ea typeface="Public Sans Bold"/>
                  <a:cs typeface="Public Sans Bold"/>
                  <a:sym typeface="Public Sans Bold"/>
                </a:rPr>
                <a:t>Intersecti</a:t>
              </a:r>
              <a:r>
                <a:rPr lang="en-US" sz="2600" b="true">
                  <a:solidFill>
                    <a:srgbClr val="000000"/>
                  </a:solidFill>
                  <a:latin typeface="Public Sans Bold"/>
                  <a:ea typeface="Public Sans Bold"/>
                  <a:cs typeface="Public Sans Bold"/>
                  <a:sym typeface="Public Sans Bold"/>
                </a:rPr>
                <a:t>on over Union (IoU)</a:t>
              </a:r>
            </a:p>
          </p:txBody>
        </p:sp>
      </p:grpSp>
      <p:grpSp>
        <p:nvGrpSpPr>
          <p:cNvPr name="Group 45" id="45"/>
          <p:cNvGrpSpPr/>
          <p:nvPr/>
        </p:nvGrpSpPr>
        <p:grpSpPr>
          <a:xfrm rot="0">
            <a:off x="7163250" y="5632153"/>
            <a:ext cx="4235825" cy="2616115"/>
            <a:chOff x="0" y="0"/>
            <a:chExt cx="5647767" cy="3488154"/>
          </a:xfrm>
        </p:grpSpPr>
        <p:sp>
          <p:nvSpPr>
            <p:cNvPr name="TextBox 46" id="46"/>
            <p:cNvSpPr txBox="true"/>
            <p:nvPr/>
          </p:nvSpPr>
          <p:spPr>
            <a:xfrm rot="0">
              <a:off x="0" y="841897"/>
              <a:ext cx="5647767" cy="2646257"/>
            </a:xfrm>
            <a:prstGeom prst="rect">
              <a:avLst/>
            </a:prstGeom>
          </p:spPr>
          <p:txBody>
            <a:bodyPr anchor="t" rtlCol="false" tIns="0" lIns="0" bIns="0" rIns="0">
              <a:spAutoFit/>
            </a:bodyPr>
            <a:lstStyle/>
            <a:p>
              <a:pPr algn="l">
                <a:lnSpc>
                  <a:spcPts val="3220"/>
                </a:lnSpc>
              </a:pPr>
              <a:r>
                <a:rPr lang="en-US" sz="2300">
                  <a:solidFill>
                    <a:srgbClr val="000000"/>
                  </a:solidFill>
                  <a:latin typeface="Public Sans"/>
                  <a:ea typeface="Public Sans"/>
                  <a:cs typeface="Public Sans"/>
                  <a:sym typeface="Public Sans"/>
                </a:rPr>
                <a:t>The Dice Similarity Coefficient (DSC) is a</a:t>
              </a:r>
              <a:r>
                <a:rPr lang="en-US" sz="2300">
                  <a:solidFill>
                    <a:srgbClr val="000000"/>
                  </a:solidFill>
                  <a:latin typeface="Public Sans"/>
                  <a:ea typeface="Public Sans"/>
                  <a:cs typeface="Public Sans"/>
                  <a:sym typeface="Public Sans"/>
                </a:rPr>
                <a:t> measure of similarity between two sets, commonly used in image segmentation tasks. </a:t>
              </a:r>
            </a:p>
          </p:txBody>
        </p:sp>
        <p:sp>
          <p:nvSpPr>
            <p:cNvPr name="TextBox 47" id="47"/>
            <p:cNvSpPr txBox="true"/>
            <p:nvPr/>
          </p:nvSpPr>
          <p:spPr>
            <a:xfrm rot="0">
              <a:off x="2660" y="-66675"/>
              <a:ext cx="5642446" cy="588222"/>
            </a:xfrm>
            <a:prstGeom prst="rect">
              <a:avLst/>
            </a:prstGeom>
          </p:spPr>
          <p:txBody>
            <a:bodyPr anchor="t" rtlCol="false" tIns="0" lIns="0" bIns="0" rIns="0">
              <a:spAutoFit/>
            </a:bodyPr>
            <a:lstStyle/>
            <a:p>
              <a:pPr algn="ctr">
                <a:lnSpc>
                  <a:spcPts val="3639"/>
                </a:lnSpc>
              </a:pPr>
              <a:r>
                <a:rPr lang="en-US" sz="2599" b="true">
                  <a:solidFill>
                    <a:srgbClr val="000000"/>
                  </a:solidFill>
                  <a:latin typeface="Public Sans Bold"/>
                  <a:ea typeface="Public Sans Bold"/>
                  <a:cs typeface="Public Sans Bold"/>
                  <a:sym typeface="Public Sans Bold"/>
                </a:rPr>
                <a:t>Dic</a:t>
              </a:r>
              <a:r>
                <a:rPr lang="en-US" sz="2599" b="true">
                  <a:solidFill>
                    <a:srgbClr val="000000"/>
                  </a:solidFill>
                  <a:latin typeface="Public Sans Bold"/>
                  <a:ea typeface="Public Sans Bold"/>
                  <a:cs typeface="Public Sans Bold"/>
                  <a:sym typeface="Public Sans Bold"/>
                </a:rPr>
                <a:t>e Similarity Coefficient</a:t>
              </a:r>
            </a:p>
          </p:txBody>
        </p:sp>
      </p:grpSp>
      <p:sp>
        <p:nvSpPr>
          <p:cNvPr name="TextBox 48" id="48"/>
          <p:cNvSpPr txBox="true"/>
          <p:nvPr/>
        </p:nvSpPr>
        <p:spPr>
          <a:xfrm rot="0">
            <a:off x="1244600" y="1161733"/>
            <a:ext cx="8610229" cy="1071245"/>
          </a:xfrm>
          <a:prstGeom prst="rect">
            <a:avLst/>
          </a:prstGeom>
        </p:spPr>
        <p:txBody>
          <a:bodyPr anchor="t" rtlCol="false" tIns="0" lIns="0" bIns="0" rIns="0">
            <a:spAutoFit/>
          </a:bodyPr>
          <a:lstStyle/>
          <a:p>
            <a:pPr algn="l">
              <a:lnSpc>
                <a:spcPts val="8499"/>
              </a:lnSpc>
            </a:pPr>
            <a:r>
              <a:rPr lang="en-US" sz="6799" b="true">
                <a:solidFill>
                  <a:srgbClr val="000000"/>
                </a:solidFill>
                <a:latin typeface="Public Sans Bold"/>
                <a:ea typeface="Public Sans Bold"/>
                <a:cs typeface="Public Sans Bold"/>
                <a:sym typeface="Public Sans Bold"/>
              </a:rPr>
              <a:t>Evaluation Metrics</a:t>
            </a:r>
          </a:p>
        </p:txBody>
      </p:sp>
      <p:grpSp>
        <p:nvGrpSpPr>
          <p:cNvPr name="Group 49" id="49"/>
          <p:cNvGrpSpPr/>
          <p:nvPr/>
        </p:nvGrpSpPr>
        <p:grpSpPr>
          <a:xfrm rot="0">
            <a:off x="12395200" y="5632153"/>
            <a:ext cx="3961499" cy="2616115"/>
            <a:chOff x="0" y="0"/>
            <a:chExt cx="5281999" cy="3488154"/>
          </a:xfrm>
        </p:grpSpPr>
        <p:sp>
          <p:nvSpPr>
            <p:cNvPr name="TextBox 50" id="50"/>
            <p:cNvSpPr txBox="true"/>
            <p:nvPr/>
          </p:nvSpPr>
          <p:spPr>
            <a:xfrm rot="0">
              <a:off x="0" y="841897"/>
              <a:ext cx="5281999" cy="2646257"/>
            </a:xfrm>
            <a:prstGeom prst="rect">
              <a:avLst/>
            </a:prstGeom>
          </p:spPr>
          <p:txBody>
            <a:bodyPr anchor="t" rtlCol="false" tIns="0" lIns="0" bIns="0" rIns="0">
              <a:spAutoFit/>
            </a:bodyPr>
            <a:lstStyle/>
            <a:p>
              <a:pPr algn="l">
                <a:lnSpc>
                  <a:spcPts val="3220"/>
                </a:lnSpc>
              </a:pPr>
              <a:r>
                <a:rPr lang="en-US" sz="2300">
                  <a:solidFill>
                    <a:srgbClr val="000000"/>
                  </a:solidFill>
                  <a:latin typeface="Public Sans"/>
                  <a:ea typeface="Public Sans"/>
                  <a:cs typeface="Public Sans"/>
                  <a:sym typeface="Public Sans"/>
                </a:rPr>
                <a:t>Calculat</a:t>
              </a:r>
              <a:r>
                <a:rPr lang="en-US" sz="2300">
                  <a:solidFill>
                    <a:srgbClr val="000000"/>
                  </a:solidFill>
                  <a:latin typeface="Public Sans"/>
                  <a:ea typeface="Public Sans"/>
                  <a:cs typeface="Public Sans"/>
                  <a:sym typeface="Public Sans"/>
                </a:rPr>
                <a:t>es the proportion of correctly classified pixels (both foreground and background) to the total number of pixels.</a:t>
              </a:r>
            </a:p>
          </p:txBody>
        </p:sp>
        <p:sp>
          <p:nvSpPr>
            <p:cNvPr name="TextBox 51" id="51"/>
            <p:cNvSpPr txBox="true"/>
            <p:nvPr/>
          </p:nvSpPr>
          <p:spPr>
            <a:xfrm rot="0">
              <a:off x="2488" y="-66675"/>
              <a:ext cx="5277023" cy="588222"/>
            </a:xfrm>
            <a:prstGeom prst="rect">
              <a:avLst/>
            </a:prstGeom>
          </p:spPr>
          <p:txBody>
            <a:bodyPr anchor="t" rtlCol="false" tIns="0" lIns="0" bIns="0" rIns="0">
              <a:spAutoFit/>
            </a:bodyPr>
            <a:lstStyle/>
            <a:p>
              <a:pPr algn="ctr">
                <a:lnSpc>
                  <a:spcPts val="3639"/>
                </a:lnSpc>
              </a:pPr>
              <a:r>
                <a:rPr lang="en-US" sz="2599" b="true">
                  <a:solidFill>
                    <a:srgbClr val="000000"/>
                  </a:solidFill>
                  <a:latin typeface="Public Sans Bold"/>
                  <a:ea typeface="Public Sans Bold"/>
                  <a:cs typeface="Public Sans Bold"/>
                  <a:sym typeface="Public Sans Bold"/>
                </a:rPr>
                <a:t>Pix</a:t>
              </a:r>
              <a:r>
                <a:rPr lang="en-US" sz="2599" b="true">
                  <a:solidFill>
                    <a:srgbClr val="000000"/>
                  </a:solidFill>
                  <a:latin typeface="Public Sans Bold"/>
                  <a:ea typeface="Public Sans Bold"/>
                  <a:cs typeface="Public Sans Bold"/>
                  <a:sym typeface="Public Sans Bold"/>
                </a:rPr>
                <a:t>el Accuracy</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9536438" y="2061845"/>
            <a:ext cx="0" cy="6263115"/>
          </a:xfrm>
          <a:prstGeom prst="line">
            <a:avLst/>
          </a:prstGeom>
          <a:ln cap="flat" w="9525">
            <a:solidFill>
              <a:srgbClr val="1D1A1B"/>
            </a:solidFill>
            <a:prstDash val="solid"/>
            <a:headEnd type="none" len="sm" w="sm"/>
            <a:tailEnd type="none" len="sm" w="sm"/>
          </a:ln>
        </p:spPr>
      </p:sp>
      <p:grpSp>
        <p:nvGrpSpPr>
          <p:cNvPr name="Group 3" id="3"/>
          <p:cNvGrpSpPr/>
          <p:nvPr/>
        </p:nvGrpSpPr>
        <p:grpSpPr>
          <a:xfrm rot="0">
            <a:off x="14564053" y="-1477201"/>
            <a:ext cx="5390494" cy="2982376"/>
            <a:chOff x="0" y="0"/>
            <a:chExt cx="7187325" cy="3976501"/>
          </a:xfrm>
        </p:grpSpPr>
        <p:grpSp>
          <p:nvGrpSpPr>
            <p:cNvPr name="Group 4" id="4"/>
            <p:cNvGrpSpPr/>
            <p:nvPr/>
          </p:nvGrpSpPr>
          <p:grpSpPr>
            <a:xfrm rot="-10800000">
              <a:off x="0" y="0"/>
              <a:ext cx="7187325" cy="3262226"/>
              <a:chOff x="0" y="0"/>
              <a:chExt cx="1239720" cy="562692"/>
            </a:xfrm>
          </p:grpSpPr>
          <p:sp>
            <p:nvSpPr>
              <p:cNvPr name="Freeform 5" id="5"/>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145DA0"/>
              </a:solidFill>
            </p:spPr>
          </p:sp>
          <p:sp>
            <p:nvSpPr>
              <p:cNvPr name="TextBox 6" id="6"/>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10800000">
              <a:off x="2511062" y="2547952"/>
              <a:ext cx="3673400" cy="1428550"/>
              <a:chOff x="0" y="0"/>
              <a:chExt cx="1643297" cy="639062"/>
            </a:xfrm>
          </p:grpSpPr>
          <p:sp>
            <p:nvSpPr>
              <p:cNvPr name="Freeform 8" id="8"/>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56AEFF"/>
              </a:solidFill>
              <a:ln w="57150" cap="sq">
                <a:solidFill>
                  <a:srgbClr val="FFFFFF"/>
                </a:solidFill>
                <a:prstDash val="solid"/>
                <a:miter/>
              </a:ln>
            </p:spPr>
          </p:sp>
          <p:sp>
            <p:nvSpPr>
              <p:cNvPr name="TextBox 9" id="9"/>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grpSp>
        <p:nvGrpSpPr>
          <p:cNvPr name="Group 10" id="10"/>
          <p:cNvGrpSpPr/>
          <p:nvPr/>
        </p:nvGrpSpPr>
        <p:grpSpPr>
          <a:xfrm rot="0">
            <a:off x="-673113" y="9251081"/>
            <a:ext cx="5321313" cy="2446670"/>
            <a:chOff x="0" y="0"/>
            <a:chExt cx="1223810" cy="562692"/>
          </a:xfrm>
        </p:grpSpPr>
        <p:sp>
          <p:nvSpPr>
            <p:cNvPr name="Freeform 11" id="11"/>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56AEFF"/>
            </a:solidFill>
          </p:spPr>
        </p:sp>
        <p:sp>
          <p:nvSpPr>
            <p:cNvPr name="TextBox 12" id="12"/>
            <p:cNvSpPr txBox="true"/>
            <p:nvPr/>
          </p:nvSpPr>
          <p:spPr>
            <a:xfrm>
              <a:off x="114300" y="-57150"/>
              <a:ext cx="995210" cy="619842"/>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673113" y="8675100"/>
            <a:ext cx="2673102" cy="1151961"/>
            <a:chOff x="0" y="0"/>
            <a:chExt cx="1482931" cy="639062"/>
          </a:xfrm>
        </p:grpSpPr>
        <p:sp>
          <p:nvSpPr>
            <p:cNvPr name="Freeform 14" id="14"/>
            <p:cNvSpPr/>
            <p:nvPr/>
          </p:nvSpPr>
          <p:spPr>
            <a:xfrm flipH="false" flipV="false" rot="0">
              <a:off x="0" y="0"/>
              <a:ext cx="1482931" cy="639062"/>
            </a:xfrm>
            <a:custGeom>
              <a:avLst/>
              <a:gdLst/>
              <a:ahLst/>
              <a:cxnLst/>
              <a:rect r="r" b="b" t="t" l="l"/>
              <a:pathLst>
                <a:path h="639062" w="1482931">
                  <a:moveTo>
                    <a:pt x="1482931" y="319531"/>
                  </a:moveTo>
                  <a:lnTo>
                    <a:pt x="1279731" y="639062"/>
                  </a:lnTo>
                  <a:lnTo>
                    <a:pt x="203200" y="639062"/>
                  </a:lnTo>
                  <a:lnTo>
                    <a:pt x="0" y="319531"/>
                  </a:lnTo>
                  <a:lnTo>
                    <a:pt x="203200" y="0"/>
                  </a:lnTo>
                  <a:lnTo>
                    <a:pt x="1279731" y="0"/>
                  </a:lnTo>
                  <a:lnTo>
                    <a:pt x="1482931" y="319531"/>
                  </a:lnTo>
                  <a:close/>
                </a:path>
              </a:pathLst>
            </a:custGeom>
            <a:solidFill>
              <a:srgbClr val="145DA0"/>
            </a:solidFill>
            <a:ln w="57150" cap="sq">
              <a:solidFill>
                <a:srgbClr val="FFFFFF"/>
              </a:solidFill>
              <a:prstDash val="solid"/>
              <a:miter/>
            </a:ln>
          </p:spPr>
        </p:sp>
        <p:sp>
          <p:nvSpPr>
            <p:cNvPr name="TextBox 15" id="15"/>
            <p:cNvSpPr txBox="true"/>
            <p:nvPr/>
          </p:nvSpPr>
          <p:spPr>
            <a:xfrm>
              <a:off x="114300" y="-57150"/>
              <a:ext cx="1254331" cy="696212"/>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0">
            <a:off x="2450358" y="9762097"/>
            <a:ext cx="14808942" cy="1198000"/>
            <a:chOff x="0" y="0"/>
            <a:chExt cx="7899698" cy="639062"/>
          </a:xfrm>
        </p:grpSpPr>
        <p:sp>
          <p:nvSpPr>
            <p:cNvPr name="Freeform 17" id="17"/>
            <p:cNvSpPr/>
            <p:nvPr/>
          </p:nvSpPr>
          <p:spPr>
            <a:xfrm flipH="false" flipV="false" rot="0">
              <a:off x="0" y="0"/>
              <a:ext cx="7899698" cy="639062"/>
            </a:xfrm>
            <a:custGeom>
              <a:avLst/>
              <a:gdLst/>
              <a:ahLst/>
              <a:cxnLst/>
              <a:rect r="r" b="b" t="t" l="l"/>
              <a:pathLst>
                <a:path h="639062" w="7899698">
                  <a:moveTo>
                    <a:pt x="7899698" y="319531"/>
                  </a:moveTo>
                  <a:lnTo>
                    <a:pt x="7696498" y="639062"/>
                  </a:lnTo>
                  <a:lnTo>
                    <a:pt x="203200" y="639062"/>
                  </a:lnTo>
                  <a:lnTo>
                    <a:pt x="0" y="319531"/>
                  </a:lnTo>
                  <a:lnTo>
                    <a:pt x="203200" y="0"/>
                  </a:lnTo>
                  <a:lnTo>
                    <a:pt x="7696498" y="0"/>
                  </a:lnTo>
                  <a:lnTo>
                    <a:pt x="7899698" y="319531"/>
                  </a:lnTo>
                  <a:close/>
                </a:path>
              </a:pathLst>
            </a:custGeom>
            <a:solidFill>
              <a:srgbClr val="145DA0"/>
            </a:solidFill>
            <a:ln w="57150" cap="sq">
              <a:solidFill>
                <a:srgbClr val="FFFFFF"/>
              </a:solidFill>
              <a:prstDash val="solid"/>
              <a:miter/>
            </a:ln>
          </p:spPr>
        </p:sp>
        <p:sp>
          <p:nvSpPr>
            <p:cNvPr name="TextBox 18" id="18"/>
            <p:cNvSpPr txBox="true"/>
            <p:nvPr/>
          </p:nvSpPr>
          <p:spPr>
            <a:xfrm>
              <a:off x="114300" y="-57150"/>
              <a:ext cx="7671098" cy="696212"/>
            </a:xfrm>
            <a:prstGeom prst="rect">
              <a:avLst/>
            </a:prstGeom>
          </p:spPr>
          <p:txBody>
            <a:bodyPr anchor="ctr" rtlCol="false" tIns="50800" lIns="50800" bIns="50800" rIns="50800"/>
            <a:lstStyle/>
            <a:p>
              <a:pPr algn="ctr">
                <a:lnSpc>
                  <a:spcPts val="3499"/>
                </a:lnSpc>
              </a:pPr>
            </a:p>
          </p:txBody>
        </p:sp>
      </p:grpSp>
      <p:sp>
        <p:nvSpPr>
          <p:cNvPr name="Freeform 19" id="19"/>
          <p:cNvSpPr/>
          <p:nvPr/>
        </p:nvSpPr>
        <p:spPr>
          <a:xfrm flipH="false" flipV="false" rot="-5400000">
            <a:off x="-1086039" y="3863443"/>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2">
              <a:extLst>
                <a:ext uri="{96DAC541-7B7A-43D3-8B79-37D633B846F1}">
                  <asvg:svgBlip xmlns:asvg="http://schemas.microsoft.com/office/drawing/2016/SVG/main" r:embed="rId3"/>
                </a:ext>
              </a:extLst>
            </a:blip>
            <a:stretch>
              <a:fillRect l="0" t="-23484" r="0" b="0"/>
            </a:stretch>
          </a:blipFill>
        </p:spPr>
      </p:sp>
      <p:sp>
        <p:nvSpPr>
          <p:cNvPr name="Freeform 20" id="20"/>
          <p:cNvSpPr/>
          <p:nvPr/>
        </p:nvSpPr>
        <p:spPr>
          <a:xfrm flipH="false" flipV="false" rot="0">
            <a:off x="17043400" y="-184885"/>
            <a:ext cx="1529778" cy="397742"/>
          </a:xfrm>
          <a:custGeom>
            <a:avLst/>
            <a:gdLst/>
            <a:ahLst/>
            <a:cxnLst/>
            <a:rect r="r" b="b" t="t" l="l"/>
            <a:pathLst>
              <a:path h="397742" w="1529778">
                <a:moveTo>
                  <a:pt x="0" y="0"/>
                </a:moveTo>
                <a:lnTo>
                  <a:pt x="1529778" y="0"/>
                </a:lnTo>
                <a:lnTo>
                  <a:pt x="1529778" y="397743"/>
                </a:lnTo>
                <a:lnTo>
                  <a:pt x="0" y="3977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2952724" y="10076674"/>
            <a:ext cx="1529778" cy="397742"/>
          </a:xfrm>
          <a:custGeom>
            <a:avLst/>
            <a:gdLst/>
            <a:ahLst/>
            <a:cxnLst/>
            <a:rect r="r" b="b" t="t" l="l"/>
            <a:pathLst>
              <a:path h="397742" w="1529778">
                <a:moveTo>
                  <a:pt x="0" y="0"/>
                </a:moveTo>
                <a:lnTo>
                  <a:pt x="1529778" y="0"/>
                </a:lnTo>
                <a:lnTo>
                  <a:pt x="1529778" y="397742"/>
                </a:lnTo>
                <a:lnTo>
                  <a:pt x="0" y="3977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17808289" y="6000750"/>
            <a:ext cx="991473" cy="677919"/>
          </a:xfrm>
          <a:custGeom>
            <a:avLst/>
            <a:gdLst/>
            <a:ahLst/>
            <a:cxnLst/>
            <a:rect r="r" b="b" t="t" l="l"/>
            <a:pathLst>
              <a:path h="677919" w="991473">
                <a:moveTo>
                  <a:pt x="0" y="0"/>
                </a:moveTo>
                <a:lnTo>
                  <a:pt x="991473" y="0"/>
                </a:lnTo>
                <a:lnTo>
                  <a:pt x="991473" y="677919"/>
                </a:lnTo>
                <a:lnTo>
                  <a:pt x="0" y="6779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854200" y="-1709864"/>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1399076" y="9978798"/>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1370825" y="3530762"/>
            <a:ext cx="996550" cy="996550"/>
          </a:xfrm>
          <a:custGeom>
            <a:avLst/>
            <a:gdLst/>
            <a:ahLst/>
            <a:cxnLst/>
            <a:rect r="r" b="b" t="t" l="l"/>
            <a:pathLst>
              <a:path h="996550" w="996550">
                <a:moveTo>
                  <a:pt x="0" y="0"/>
                </a:moveTo>
                <a:lnTo>
                  <a:pt x="996550" y="0"/>
                </a:lnTo>
                <a:lnTo>
                  <a:pt x="996550" y="996550"/>
                </a:lnTo>
                <a:lnTo>
                  <a:pt x="0" y="9965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6" id="26"/>
          <p:cNvGrpSpPr/>
          <p:nvPr/>
        </p:nvGrpSpPr>
        <p:grpSpPr>
          <a:xfrm rot="0">
            <a:off x="2749289" y="2571750"/>
            <a:ext cx="5525087" cy="5583824"/>
            <a:chOff x="0" y="0"/>
            <a:chExt cx="855980" cy="865080"/>
          </a:xfrm>
        </p:grpSpPr>
        <p:sp>
          <p:nvSpPr>
            <p:cNvPr name="Freeform 27" id="27"/>
            <p:cNvSpPr/>
            <p:nvPr/>
          </p:nvSpPr>
          <p:spPr>
            <a:xfrm flipH="false" flipV="false" rot="0">
              <a:off x="0" y="0"/>
              <a:ext cx="855981" cy="865081"/>
            </a:xfrm>
            <a:custGeom>
              <a:avLst/>
              <a:gdLst/>
              <a:ahLst/>
              <a:cxnLst/>
              <a:rect r="r" b="b" t="t" l="l"/>
              <a:pathLst>
                <a:path h="865081" w="855981">
                  <a:moveTo>
                    <a:pt x="32228" y="0"/>
                  </a:moveTo>
                  <a:lnTo>
                    <a:pt x="823752" y="0"/>
                  </a:lnTo>
                  <a:cubicBezTo>
                    <a:pt x="841551" y="0"/>
                    <a:pt x="855981" y="14429"/>
                    <a:pt x="855981" y="32228"/>
                  </a:cubicBezTo>
                  <a:lnTo>
                    <a:pt x="855981" y="832852"/>
                  </a:lnTo>
                  <a:cubicBezTo>
                    <a:pt x="855981" y="841400"/>
                    <a:pt x="852585" y="849597"/>
                    <a:pt x="846541" y="855641"/>
                  </a:cubicBezTo>
                  <a:cubicBezTo>
                    <a:pt x="840497" y="861685"/>
                    <a:pt x="832300" y="865081"/>
                    <a:pt x="823752" y="865081"/>
                  </a:cubicBezTo>
                  <a:lnTo>
                    <a:pt x="32228" y="865081"/>
                  </a:lnTo>
                  <a:cubicBezTo>
                    <a:pt x="14429" y="865081"/>
                    <a:pt x="0" y="850651"/>
                    <a:pt x="0" y="832852"/>
                  </a:cubicBezTo>
                  <a:lnTo>
                    <a:pt x="0" y="32228"/>
                  </a:lnTo>
                  <a:cubicBezTo>
                    <a:pt x="0" y="23681"/>
                    <a:pt x="3395" y="15483"/>
                    <a:pt x="9439" y="9439"/>
                  </a:cubicBezTo>
                  <a:cubicBezTo>
                    <a:pt x="15483" y="3395"/>
                    <a:pt x="23681" y="0"/>
                    <a:pt x="32228" y="0"/>
                  </a:cubicBezTo>
                  <a:close/>
                </a:path>
              </a:pathLst>
            </a:custGeom>
            <a:gradFill rotWithShape="true">
              <a:gsLst>
                <a:gs pos="0">
                  <a:srgbClr val="052CDB">
                    <a:alpha val="100000"/>
                  </a:srgbClr>
                </a:gs>
                <a:gs pos="100000">
                  <a:srgbClr val="52E798">
                    <a:alpha val="100000"/>
                  </a:srgbClr>
                </a:gs>
              </a:gsLst>
              <a:lin ang="2700000"/>
            </a:gradFill>
            <a:ln w="12700">
              <a:solidFill>
                <a:srgbClr val="000000"/>
              </a:solidFill>
            </a:ln>
          </p:spPr>
        </p:sp>
      </p:grpSp>
      <p:grpSp>
        <p:nvGrpSpPr>
          <p:cNvPr name="Group 28" id="28"/>
          <p:cNvGrpSpPr/>
          <p:nvPr/>
        </p:nvGrpSpPr>
        <p:grpSpPr>
          <a:xfrm rot="0">
            <a:off x="10739680" y="2571750"/>
            <a:ext cx="5246370" cy="5583824"/>
            <a:chOff x="0" y="0"/>
            <a:chExt cx="812800" cy="865080"/>
          </a:xfrm>
        </p:grpSpPr>
        <p:sp>
          <p:nvSpPr>
            <p:cNvPr name="Freeform 29" id="29"/>
            <p:cNvSpPr/>
            <p:nvPr/>
          </p:nvSpPr>
          <p:spPr>
            <a:xfrm flipH="false" flipV="false" rot="0">
              <a:off x="0" y="0"/>
              <a:ext cx="812800" cy="865081"/>
            </a:xfrm>
            <a:custGeom>
              <a:avLst/>
              <a:gdLst/>
              <a:ahLst/>
              <a:cxnLst/>
              <a:rect r="r" b="b" t="t" l="l"/>
              <a:pathLst>
                <a:path h="865081" w="812800">
                  <a:moveTo>
                    <a:pt x="33940" y="0"/>
                  </a:moveTo>
                  <a:lnTo>
                    <a:pt x="778860" y="0"/>
                  </a:lnTo>
                  <a:cubicBezTo>
                    <a:pt x="797604" y="0"/>
                    <a:pt x="812800" y="15196"/>
                    <a:pt x="812800" y="33940"/>
                  </a:cubicBezTo>
                  <a:lnTo>
                    <a:pt x="812800" y="831140"/>
                  </a:lnTo>
                  <a:cubicBezTo>
                    <a:pt x="812800" y="849885"/>
                    <a:pt x="797604" y="865081"/>
                    <a:pt x="778860" y="865081"/>
                  </a:cubicBezTo>
                  <a:lnTo>
                    <a:pt x="33940" y="865081"/>
                  </a:lnTo>
                  <a:cubicBezTo>
                    <a:pt x="15196" y="865081"/>
                    <a:pt x="0" y="849885"/>
                    <a:pt x="0" y="831140"/>
                  </a:cubicBezTo>
                  <a:lnTo>
                    <a:pt x="0" y="33940"/>
                  </a:lnTo>
                  <a:cubicBezTo>
                    <a:pt x="0" y="15196"/>
                    <a:pt x="15196" y="0"/>
                    <a:pt x="33940" y="0"/>
                  </a:cubicBezTo>
                  <a:close/>
                </a:path>
              </a:pathLst>
            </a:custGeom>
            <a:gradFill rotWithShape="true">
              <a:gsLst>
                <a:gs pos="0">
                  <a:srgbClr val="052CDB">
                    <a:alpha val="100000"/>
                  </a:srgbClr>
                </a:gs>
                <a:gs pos="100000">
                  <a:srgbClr val="52E798">
                    <a:alpha val="100000"/>
                  </a:srgbClr>
                </a:gs>
              </a:gsLst>
              <a:lin ang="2700000"/>
            </a:gradFill>
            <a:ln w="12700">
              <a:solidFill>
                <a:srgbClr val="000000"/>
              </a:solidFill>
            </a:ln>
          </p:spPr>
        </p:sp>
      </p:grpSp>
      <p:sp>
        <p:nvSpPr>
          <p:cNvPr name="TextBox 30" id="30"/>
          <p:cNvSpPr txBox="true"/>
          <p:nvPr/>
        </p:nvSpPr>
        <p:spPr>
          <a:xfrm rot="0">
            <a:off x="1549400" y="990600"/>
            <a:ext cx="8610229" cy="1071245"/>
          </a:xfrm>
          <a:prstGeom prst="rect">
            <a:avLst/>
          </a:prstGeom>
        </p:spPr>
        <p:txBody>
          <a:bodyPr anchor="t" rtlCol="false" tIns="0" lIns="0" bIns="0" rIns="0">
            <a:spAutoFit/>
          </a:bodyPr>
          <a:lstStyle/>
          <a:p>
            <a:pPr algn="l">
              <a:lnSpc>
                <a:spcPts val="8499"/>
              </a:lnSpc>
            </a:pPr>
            <a:r>
              <a:rPr lang="en-US" sz="6799" b="true">
                <a:solidFill>
                  <a:srgbClr val="000000"/>
                </a:solidFill>
                <a:latin typeface="Public Sans Bold"/>
                <a:ea typeface="Public Sans Bold"/>
                <a:cs typeface="Public Sans Bold"/>
                <a:sym typeface="Public Sans Bold"/>
              </a:rPr>
              <a:t>Metrics Outputs</a:t>
            </a:r>
          </a:p>
        </p:txBody>
      </p:sp>
      <p:sp>
        <p:nvSpPr>
          <p:cNvPr name="TextBox 31" id="31"/>
          <p:cNvSpPr txBox="true"/>
          <p:nvPr/>
        </p:nvSpPr>
        <p:spPr>
          <a:xfrm rot="0">
            <a:off x="3622911" y="2872263"/>
            <a:ext cx="3225998" cy="688976"/>
          </a:xfrm>
          <a:prstGeom prst="rect">
            <a:avLst/>
          </a:prstGeom>
        </p:spPr>
        <p:txBody>
          <a:bodyPr anchor="t" rtlCol="false" tIns="0" lIns="0" bIns="0" rIns="0">
            <a:spAutoFit/>
          </a:bodyPr>
          <a:lstStyle/>
          <a:p>
            <a:pPr algn="ctr">
              <a:lnSpc>
                <a:spcPts val="5599"/>
              </a:lnSpc>
              <a:spcBef>
                <a:spcPct val="0"/>
              </a:spcBef>
            </a:pPr>
            <a:r>
              <a:rPr lang="en-US" b="true" sz="3999" u="sng">
                <a:solidFill>
                  <a:srgbClr val="000000"/>
                </a:solidFill>
                <a:latin typeface="Public Sans Bold"/>
                <a:ea typeface="Public Sans Bold"/>
                <a:cs typeface="Public Sans Bold"/>
                <a:sym typeface="Public Sans Bold"/>
              </a:rPr>
              <a:t>DeepLabV3 +</a:t>
            </a:r>
          </a:p>
        </p:txBody>
      </p:sp>
      <p:sp>
        <p:nvSpPr>
          <p:cNvPr name="TextBox 32" id="32"/>
          <p:cNvSpPr txBox="true"/>
          <p:nvPr/>
        </p:nvSpPr>
        <p:spPr>
          <a:xfrm rot="0">
            <a:off x="12365824" y="2821464"/>
            <a:ext cx="2051000" cy="1393826"/>
          </a:xfrm>
          <a:prstGeom prst="rect">
            <a:avLst/>
          </a:prstGeom>
        </p:spPr>
        <p:txBody>
          <a:bodyPr anchor="t" rtlCol="false" tIns="0" lIns="0" bIns="0" rIns="0">
            <a:spAutoFit/>
          </a:bodyPr>
          <a:lstStyle/>
          <a:p>
            <a:pPr algn="ctr">
              <a:lnSpc>
                <a:spcPts val="5599"/>
              </a:lnSpc>
              <a:spcBef>
                <a:spcPct val="0"/>
              </a:spcBef>
            </a:pPr>
            <a:r>
              <a:rPr lang="en-US" b="true" sz="3999" u="sng">
                <a:solidFill>
                  <a:srgbClr val="000000"/>
                </a:solidFill>
                <a:latin typeface="Public Sans Bold"/>
                <a:ea typeface="Public Sans Bold"/>
                <a:cs typeface="Public Sans Bold"/>
                <a:sym typeface="Public Sans Bold"/>
              </a:rPr>
              <a:t>U-Net++</a:t>
            </a:r>
          </a:p>
          <a:p>
            <a:pPr algn="ctr">
              <a:lnSpc>
                <a:spcPts val="5599"/>
              </a:lnSpc>
              <a:spcBef>
                <a:spcPct val="0"/>
              </a:spcBef>
            </a:pPr>
          </a:p>
        </p:txBody>
      </p:sp>
      <p:sp>
        <p:nvSpPr>
          <p:cNvPr name="TextBox 33" id="33"/>
          <p:cNvSpPr txBox="true"/>
          <p:nvPr/>
        </p:nvSpPr>
        <p:spPr>
          <a:xfrm rot="0">
            <a:off x="2478423" y="4210050"/>
            <a:ext cx="5387429" cy="2940986"/>
          </a:xfrm>
          <a:prstGeom prst="rect">
            <a:avLst/>
          </a:prstGeom>
        </p:spPr>
        <p:txBody>
          <a:bodyPr anchor="t" rtlCol="false" tIns="0" lIns="0" bIns="0" rIns="0">
            <a:spAutoFit/>
          </a:bodyPr>
          <a:lstStyle/>
          <a:p>
            <a:pPr algn="just" marL="909620" indent="-454810" lvl="1">
              <a:lnSpc>
                <a:spcPts val="5898"/>
              </a:lnSpc>
              <a:buFont typeface="Arial"/>
              <a:buChar char="•"/>
            </a:pPr>
            <a:r>
              <a:rPr lang="en-US" sz="4213">
                <a:solidFill>
                  <a:srgbClr val="000000"/>
                </a:solidFill>
                <a:latin typeface="Public Sans"/>
                <a:ea typeface="Public Sans"/>
                <a:cs typeface="Public Sans"/>
                <a:sym typeface="Public Sans"/>
              </a:rPr>
              <a:t>Accuracy : 0.9557</a:t>
            </a:r>
          </a:p>
          <a:p>
            <a:pPr algn="just" marL="909620" indent="-454810" lvl="1">
              <a:lnSpc>
                <a:spcPts val="5898"/>
              </a:lnSpc>
              <a:buFont typeface="Arial"/>
              <a:buChar char="•"/>
            </a:pPr>
            <a:r>
              <a:rPr lang="en-US" sz="4213">
                <a:solidFill>
                  <a:srgbClr val="000000"/>
                </a:solidFill>
                <a:latin typeface="Public Sans"/>
                <a:ea typeface="Public Sans"/>
                <a:cs typeface="Public Sans"/>
                <a:sym typeface="Public Sans"/>
              </a:rPr>
              <a:t>Loss : 0.1350</a:t>
            </a:r>
          </a:p>
          <a:p>
            <a:pPr algn="just" marL="909620" indent="-454810" lvl="1">
              <a:lnSpc>
                <a:spcPts val="5898"/>
              </a:lnSpc>
              <a:buFont typeface="Arial"/>
              <a:buChar char="•"/>
            </a:pPr>
            <a:r>
              <a:rPr lang="en-US" sz="4213">
                <a:solidFill>
                  <a:srgbClr val="000000"/>
                </a:solidFill>
                <a:latin typeface="Public Sans"/>
                <a:ea typeface="Public Sans"/>
                <a:cs typeface="Public Sans"/>
                <a:sym typeface="Public Sans"/>
              </a:rPr>
              <a:t>IoU : 0.8096</a:t>
            </a:r>
          </a:p>
          <a:p>
            <a:pPr algn="just" marL="909620" indent="-454810" lvl="1">
              <a:lnSpc>
                <a:spcPts val="5898"/>
              </a:lnSpc>
              <a:buFont typeface="Arial"/>
              <a:buChar char="•"/>
            </a:pPr>
            <a:r>
              <a:rPr lang="en-US" sz="4213">
                <a:solidFill>
                  <a:srgbClr val="000000"/>
                </a:solidFill>
                <a:latin typeface="Public Sans"/>
                <a:ea typeface="Public Sans"/>
                <a:cs typeface="Public Sans"/>
                <a:sym typeface="Public Sans"/>
              </a:rPr>
              <a:t>DSC : 0.8885</a:t>
            </a:r>
          </a:p>
        </p:txBody>
      </p:sp>
      <p:sp>
        <p:nvSpPr>
          <p:cNvPr name="TextBox 34" id="34"/>
          <p:cNvSpPr txBox="true"/>
          <p:nvPr/>
        </p:nvSpPr>
        <p:spPr>
          <a:xfrm rot="0">
            <a:off x="10541000" y="4210050"/>
            <a:ext cx="5238601" cy="2940986"/>
          </a:xfrm>
          <a:prstGeom prst="rect">
            <a:avLst/>
          </a:prstGeom>
        </p:spPr>
        <p:txBody>
          <a:bodyPr anchor="t" rtlCol="false" tIns="0" lIns="0" bIns="0" rIns="0">
            <a:spAutoFit/>
          </a:bodyPr>
          <a:lstStyle/>
          <a:p>
            <a:pPr algn="just" marL="909620" indent="-454810" lvl="1">
              <a:lnSpc>
                <a:spcPts val="5898"/>
              </a:lnSpc>
              <a:buFont typeface="Arial"/>
              <a:buChar char="•"/>
            </a:pPr>
            <a:r>
              <a:rPr lang="en-US" sz="4213">
                <a:solidFill>
                  <a:srgbClr val="000000"/>
                </a:solidFill>
                <a:latin typeface="Public Sans"/>
                <a:ea typeface="Public Sans"/>
                <a:cs typeface="Public Sans"/>
                <a:sym typeface="Public Sans"/>
              </a:rPr>
              <a:t>Accuracy : 0.9127</a:t>
            </a:r>
          </a:p>
          <a:p>
            <a:pPr algn="just" marL="909620" indent="-454810" lvl="1">
              <a:lnSpc>
                <a:spcPts val="5898"/>
              </a:lnSpc>
              <a:buFont typeface="Arial"/>
              <a:buChar char="•"/>
            </a:pPr>
            <a:r>
              <a:rPr lang="en-US" sz="4213">
                <a:solidFill>
                  <a:srgbClr val="000000"/>
                </a:solidFill>
                <a:latin typeface="Public Sans"/>
                <a:ea typeface="Public Sans"/>
                <a:cs typeface="Public Sans"/>
                <a:sym typeface="Public Sans"/>
              </a:rPr>
              <a:t>Loss : 0.2531</a:t>
            </a:r>
          </a:p>
          <a:p>
            <a:pPr algn="just" marL="909620" indent="-454810" lvl="1">
              <a:lnSpc>
                <a:spcPts val="5898"/>
              </a:lnSpc>
              <a:buFont typeface="Arial"/>
              <a:buChar char="•"/>
            </a:pPr>
            <a:r>
              <a:rPr lang="en-US" sz="4213">
                <a:solidFill>
                  <a:srgbClr val="000000"/>
                </a:solidFill>
                <a:latin typeface="Public Sans"/>
                <a:ea typeface="Public Sans"/>
                <a:cs typeface="Public Sans"/>
                <a:sym typeface="Public Sans"/>
              </a:rPr>
              <a:t>IoU : 0.6116</a:t>
            </a:r>
          </a:p>
          <a:p>
            <a:pPr algn="just" marL="909620" indent="-454810" lvl="1">
              <a:lnSpc>
                <a:spcPts val="5898"/>
              </a:lnSpc>
              <a:buFont typeface="Arial"/>
              <a:buChar char="•"/>
            </a:pPr>
            <a:r>
              <a:rPr lang="en-US" sz="4213">
                <a:solidFill>
                  <a:srgbClr val="000000"/>
                </a:solidFill>
                <a:latin typeface="Public Sans"/>
                <a:ea typeface="Public Sans"/>
                <a:cs typeface="Public Sans"/>
                <a:sym typeface="Public Sans"/>
              </a:rPr>
              <a:t>DSC : 0.7537</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3">
              <a:extLst>
                <a:ext uri="{96DAC541-7B7A-43D3-8B79-37D633B846F1}">
                  <asvg:svgBlip xmlns:asvg="http://schemas.microsoft.com/office/drawing/2016/SVG/main" r:embed="rId4"/>
                </a:ext>
              </a:extLst>
            </a:blip>
            <a:stretch>
              <a:fillRect l="0" t="-483256" r="0" b="0"/>
            </a:stretch>
          </a:blipFill>
        </p:spPr>
      </p:sp>
      <p:sp>
        <p:nvSpPr>
          <p:cNvPr name="Freeform 4" id="4"/>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7071560" y="10170587"/>
            <a:ext cx="2172079" cy="690405"/>
          </a:xfrm>
          <a:custGeom>
            <a:avLst/>
            <a:gdLst/>
            <a:ahLst/>
            <a:cxnLst/>
            <a:rect r="r" b="b" t="t" l="l"/>
            <a:pathLst>
              <a:path h="690405" w="2172079">
                <a:moveTo>
                  <a:pt x="0" y="0"/>
                </a:moveTo>
                <a:lnTo>
                  <a:pt x="2172079" y="0"/>
                </a:lnTo>
                <a:lnTo>
                  <a:pt x="2172079" y="690405"/>
                </a:lnTo>
                <a:lnTo>
                  <a:pt x="0" y="690405"/>
                </a:lnTo>
                <a:lnTo>
                  <a:pt x="0" y="0"/>
                </a:lnTo>
                <a:close/>
              </a:path>
            </a:pathLst>
          </a:custGeom>
          <a:blipFill>
            <a:blip r:embed="rId7">
              <a:extLst>
                <a:ext uri="{96DAC541-7B7A-43D3-8B79-37D633B846F1}">
                  <asvg:svgBlip xmlns:asvg="http://schemas.microsoft.com/office/drawing/2016/SVG/main" r:embed="rId8"/>
                </a:ext>
              </a:extLst>
            </a:blip>
            <a:stretch>
              <a:fillRect l="0" t="-23484" r="0" b="0"/>
            </a:stretch>
          </a:blipFill>
        </p:spPr>
      </p:sp>
      <p:grpSp>
        <p:nvGrpSpPr>
          <p:cNvPr name="Group 6" id="6"/>
          <p:cNvGrpSpPr/>
          <p:nvPr/>
        </p:nvGrpSpPr>
        <p:grpSpPr>
          <a:xfrm rot="-10800000">
            <a:off x="13962050" y="-1511325"/>
            <a:ext cx="5151463" cy="2368575"/>
            <a:chOff x="0" y="0"/>
            <a:chExt cx="1223810" cy="562692"/>
          </a:xfrm>
        </p:grpSpPr>
        <p:sp>
          <p:nvSpPr>
            <p:cNvPr name="Freeform 7" id="7"/>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145DA0"/>
            </a:solidFill>
          </p:spPr>
        </p:sp>
        <p:sp>
          <p:nvSpPr>
            <p:cNvPr name="TextBox 8" id="8"/>
            <p:cNvSpPr txBox="true"/>
            <p:nvPr/>
          </p:nvSpPr>
          <p:spPr>
            <a:xfrm>
              <a:off x="114300" y="-57150"/>
              <a:ext cx="995210"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028700" y="-773671"/>
            <a:ext cx="16014700" cy="1198000"/>
            <a:chOff x="0" y="0"/>
            <a:chExt cx="8542899" cy="639062"/>
          </a:xfrm>
        </p:grpSpPr>
        <p:sp>
          <p:nvSpPr>
            <p:cNvPr name="Freeform 10" id="10"/>
            <p:cNvSpPr/>
            <p:nvPr/>
          </p:nvSpPr>
          <p:spPr>
            <a:xfrm flipH="false" flipV="false" rot="0">
              <a:off x="0" y="0"/>
              <a:ext cx="8542899" cy="639062"/>
            </a:xfrm>
            <a:custGeom>
              <a:avLst/>
              <a:gdLst/>
              <a:ahLst/>
              <a:cxnLst/>
              <a:rect r="r" b="b" t="t" l="l"/>
              <a:pathLst>
                <a:path h="639062" w="8542899">
                  <a:moveTo>
                    <a:pt x="8542899" y="319531"/>
                  </a:moveTo>
                  <a:lnTo>
                    <a:pt x="8339699" y="639062"/>
                  </a:lnTo>
                  <a:lnTo>
                    <a:pt x="203200" y="639062"/>
                  </a:lnTo>
                  <a:lnTo>
                    <a:pt x="0" y="319531"/>
                  </a:lnTo>
                  <a:lnTo>
                    <a:pt x="203200" y="0"/>
                  </a:lnTo>
                  <a:lnTo>
                    <a:pt x="8339699" y="0"/>
                  </a:lnTo>
                  <a:lnTo>
                    <a:pt x="8542899" y="319531"/>
                  </a:lnTo>
                  <a:close/>
                </a:path>
              </a:pathLst>
            </a:custGeom>
            <a:solidFill>
              <a:srgbClr val="56AEFF"/>
            </a:solidFill>
            <a:ln w="57150" cap="sq">
              <a:solidFill>
                <a:srgbClr val="FFFFFF"/>
              </a:solidFill>
              <a:prstDash val="solid"/>
              <a:miter/>
            </a:ln>
          </p:spPr>
        </p:sp>
        <p:sp>
          <p:nvSpPr>
            <p:cNvPr name="TextBox 11" id="11"/>
            <p:cNvSpPr txBox="true"/>
            <p:nvPr/>
          </p:nvSpPr>
          <p:spPr>
            <a:xfrm>
              <a:off x="114300" y="-57150"/>
              <a:ext cx="8314299" cy="696212"/>
            </a:xfrm>
            <a:prstGeom prst="rect">
              <a:avLst/>
            </a:prstGeom>
          </p:spPr>
          <p:txBody>
            <a:bodyPr anchor="ctr" rtlCol="false" tIns="50800" lIns="50800" bIns="50800" rIns="50800"/>
            <a:lstStyle/>
            <a:p>
              <a:pPr algn="ctr">
                <a:lnSpc>
                  <a:spcPts val="3499"/>
                </a:lnSpc>
              </a:pPr>
            </a:p>
          </p:txBody>
        </p:sp>
      </p:grpSp>
      <p:sp>
        <p:nvSpPr>
          <p:cNvPr name="Freeform 12" id="12"/>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7259300" y="-477220"/>
            <a:ext cx="1106195" cy="901549"/>
          </a:xfrm>
          <a:custGeom>
            <a:avLst/>
            <a:gdLst/>
            <a:ahLst/>
            <a:cxnLst/>
            <a:rect r="r" b="b" t="t" l="l"/>
            <a:pathLst>
              <a:path h="901549" w="1106195">
                <a:moveTo>
                  <a:pt x="0" y="0"/>
                </a:moveTo>
                <a:lnTo>
                  <a:pt x="1106195" y="0"/>
                </a:lnTo>
                <a:lnTo>
                  <a:pt x="1106195" y="901549"/>
                </a:lnTo>
                <a:lnTo>
                  <a:pt x="0" y="9015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812330" y="3314700"/>
            <a:ext cx="16825623" cy="4503289"/>
          </a:xfrm>
          <a:custGeom>
            <a:avLst/>
            <a:gdLst/>
            <a:ahLst/>
            <a:cxnLst/>
            <a:rect r="r" b="b" t="t" l="l"/>
            <a:pathLst>
              <a:path h="4503289" w="16825623">
                <a:moveTo>
                  <a:pt x="0" y="0"/>
                </a:moveTo>
                <a:lnTo>
                  <a:pt x="16825623" y="0"/>
                </a:lnTo>
                <a:lnTo>
                  <a:pt x="16825623" y="4503289"/>
                </a:lnTo>
                <a:lnTo>
                  <a:pt x="0" y="4503289"/>
                </a:lnTo>
                <a:lnTo>
                  <a:pt x="0" y="0"/>
                </a:lnTo>
                <a:close/>
              </a:path>
            </a:pathLst>
          </a:custGeom>
          <a:blipFill>
            <a:blip r:embed="rId13"/>
            <a:stretch>
              <a:fillRect l="-1563" t="-431" r="-1563" b="0"/>
            </a:stretch>
          </a:blipFill>
        </p:spPr>
      </p:sp>
      <p:sp>
        <p:nvSpPr>
          <p:cNvPr name="TextBox 15" id="15"/>
          <p:cNvSpPr txBox="true"/>
          <p:nvPr/>
        </p:nvSpPr>
        <p:spPr>
          <a:xfrm rot="0">
            <a:off x="1028700" y="1159827"/>
            <a:ext cx="11366500" cy="1071245"/>
          </a:xfrm>
          <a:prstGeom prst="rect">
            <a:avLst/>
          </a:prstGeom>
        </p:spPr>
        <p:txBody>
          <a:bodyPr anchor="t" rtlCol="false" tIns="0" lIns="0" bIns="0" rIns="0">
            <a:spAutoFit/>
          </a:bodyPr>
          <a:lstStyle/>
          <a:p>
            <a:pPr algn="l">
              <a:lnSpc>
                <a:spcPts val="8499"/>
              </a:lnSpc>
            </a:pPr>
            <a:r>
              <a:rPr lang="en-US" sz="6799" b="true">
                <a:solidFill>
                  <a:srgbClr val="000000"/>
                </a:solidFill>
                <a:latin typeface="Public Sans Bold"/>
                <a:ea typeface="Public Sans Bold"/>
                <a:cs typeface="Public Sans Bold"/>
                <a:sym typeface="Public Sans Bold"/>
              </a:rPr>
              <a:t>Metric</a:t>
            </a:r>
            <a:r>
              <a:rPr lang="en-US" sz="6799" b="true">
                <a:solidFill>
                  <a:srgbClr val="000000"/>
                </a:solidFill>
                <a:latin typeface="Public Sans Bold"/>
                <a:ea typeface="Public Sans Bold"/>
                <a:cs typeface="Public Sans Bold"/>
                <a:sym typeface="Public Sans Bold"/>
              </a:rPr>
              <a:t> Plots (DeepLab V3+)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3">
              <a:extLst>
                <a:ext uri="{96DAC541-7B7A-43D3-8B79-37D633B846F1}">
                  <asvg:svgBlip xmlns:asvg="http://schemas.microsoft.com/office/drawing/2016/SVG/main" r:embed="rId4"/>
                </a:ext>
              </a:extLst>
            </a:blip>
            <a:stretch>
              <a:fillRect l="0" t="-483256" r="0" b="0"/>
            </a:stretch>
          </a:blipFill>
        </p:spPr>
      </p:sp>
      <p:sp>
        <p:nvSpPr>
          <p:cNvPr name="Freeform 4" id="4"/>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7071560" y="10170587"/>
            <a:ext cx="2172079" cy="690405"/>
          </a:xfrm>
          <a:custGeom>
            <a:avLst/>
            <a:gdLst/>
            <a:ahLst/>
            <a:cxnLst/>
            <a:rect r="r" b="b" t="t" l="l"/>
            <a:pathLst>
              <a:path h="690405" w="2172079">
                <a:moveTo>
                  <a:pt x="0" y="0"/>
                </a:moveTo>
                <a:lnTo>
                  <a:pt x="2172079" y="0"/>
                </a:lnTo>
                <a:lnTo>
                  <a:pt x="2172079" y="690405"/>
                </a:lnTo>
                <a:lnTo>
                  <a:pt x="0" y="690405"/>
                </a:lnTo>
                <a:lnTo>
                  <a:pt x="0" y="0"/>
                </a:lnTo>
                <a:close/>
              </a:path>
            </a:pathLst>
          </a:custGeom>
          <a:blipFill>
            <a:blip r:embed="rId7">
              <a:extLst>
                <a:ext uri="{96DAC541-7B7A-43D3-8B79-37D633B846F1}">
                  <asvg:svgBlip xmlns:asvg="http://schemas.microsoft.com/office/drawing/2016/SVG/main" r:embed="rId8"/>
                </a:ext>
              </a:extLst>
            </a:blip>
            <a:stretch>
              <a:fillRect l="0" t="-23484" r="0" b="0"/>
            </a:stretch>
          </a:blipFill>
        </p:spPr>
      </p:sp>
      <p:grpSp>
        <p:nvGrpSpPr>
          <p:cNvPr name="Group 6" id="6"/>
          <p:cNvGrpSpPr/>
          <p:nvPr/>
        </p:nvGrpSpPr>
        <p:grpSpPr>
          <a:xfrm rot="-10800000">
            <a:off x="13962050" y="-1511325"/>
            <a:ext cx="5151463" cy="2368575"/>
            <a:chOff x="0" y="0"/>
            <a:chExt cx="1223810" cy="562692"/>
          </a:xfrm>
        </p:grpSpPr>
        <p:sp>
          <p:nvSpPr>
            <p:cNvPr name="Freeform 7" id="7"/>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145DA0"/>
            </a:solidFill>
          </p:spPr>
        </p:sp>
        <p:sp>
          <p:nvSpPr>
            <p:cNvPr name="TextBox 8" id="8"/>
            <p:cNvSpPr txBox="true"/>
            <p:nvPr/>
          </p:nvSpPr>
          <p:spPr>
            <a:xfrm>
              <a:off x="114300" y="-57150"/>
              <a:ext cx="995210"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028700" y="-773671"/>
            <a:ext cx="16014700" cy="1198000"/>
            <a:chOff x="0" y="0"/>
            <a:chExt cx="8542899" cy="639062"/>
          </a:xfrm>
        </p:grpSpPr>
        <p:sp>
          <p:nvSpPr>
            <p:cNvPr name="Freeform 10" id="10"/>
            <p:cNvSpPr/>
            <p:nvPr/>
          </p:nvSpPr>
          <p:spPr>
            <a:xfrm flipH="false" flipV="false" rot="0">
              <a:off x="0" y="0"/>
              <a:ext cx="8542899" cy="639062"/>
            </a:xfrm>
            <a:custGeom>
              <a:avLst/>
              <a:gdLst/>
              <a:ahLst/>
              <a:cxnLst/>
              <a:rect r="r" b="b" t="t" l="l"/>
              <a:pathLst>
                <a:path h="639062" w="8542899">
                  <a:moveTo>
                    <a:pt x="8542899" y="319531"/>
                  </a:moveTo>
                  <a:lnTo>
                    <a:pt x="8339699" y="639062"/>
                  </a:lnTo>
                  <a:lnTo>
                    <a:pt x="203200" y="639062"/>
                  </a:lnTo>
                  <a:lnTo>
                    <a:pt x="0" y="319531"/>
                  </a:lnTo>
                  <a:lnTo>
                    <a:pt x="203200" y="0"/>
                  </a:lnTo>
                  <a:lnTo>
                    <a:pt x="8339699" y="0"/>
                  </a:lnTo>
                  <a:lnTo>
                    <a:pt x="8542899" y="319531"/>
                  </a:lnTo>
                  <a:close/>
                </a:path>
              </a:pathLst>
            </a:custGeom>
            <a:solidFill>
              <a:srgbClr val="56AEFF"/>
            </a:solidFill>
            <a:ln w="57150" cap="sq">
              <a:solidFill>
                <a:srgbClr val="FFFFFF"/>
              </a:solidFill>
              <a:prstDash val="solid"/>
              <a:miter/>
            </a:ln>
          </p:spPr>
        </p:sp>
        <p:sp>
          <p:nvSpPr>
            <p:cNvPr name="TextBox 11" id="11"/>
            <p:cNvSpPr txBox="true"/>
            <p:nvPr/>
          </p:nvSpPr>
          <p:spPr>
            <a:xfrm>
              <a:off x="114300" y="-57150"/>
              <a:ext cx="8314299" cy="696212"/>
            </a:xfrm>
            <a:prstGeom prst="rect">
              <a:avLst/>
            </a:prstGeom>
          </p:spPr>
          <p:txBody>
            <a:bodyPr anchor="ctr" rtlCol="false" tIns="50800" lIns="50800" bIns="50800" rIns="50800"/>
            <a:lstStyle/>
            <a:p>
              <a:pPr algn="ctr">
                <a:lnSpc>
                  <a:spcPts val="3499"/>
                </a:lnSpc>
              </a:pPr>
            </a:p>
          </p:txBody>
        </p:sp>
      </p:grpSp>
      <p:sp>
        <p:nvSpPr>
          <p:cNvPr name="Freeform 12" id="12"/>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7259300" y="-477220"/>
            <a:ext cx="1106195" cy="901549"/>
          </a:xfrm>
          <a:custGeom>
            <a:avLst/>
            <a:gdLst/>
            <a:ahLst/>
            <a:cxnLst/>
            <a:rect r="r" b="b" t="t" l="l"/>
            <a:pathLst>
              <a:path h="901549" w="1106195">
                <a:moveTo>
                  <a:pt x="0" y="0"/>
                </a:moveTo>
                <a:lnTo>
                  <a:pt x="1106195" y="0"/>
                </a:lnTo>
                <a:lnTo>
                  <a:pt x="1106195" y="901549"/>
                </a:lnTo>
                <a:lnTo>
                  <a:pt x="0" y="9015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028700" y="1905000"/>
            <a:ext cx="16534654" cy="3734345"/>
          </a:xfrm>
          <a:custGeom>
            <a:avLst/>
            <a:gdLst/>
            <a:ahLst/>
            <a:cxnLst/>
            <a:rect r="r" b="b" t="t" l="l"/>
            <a:pathLst>
              <a:path h="3734345" w="16534654">
                <a:moveTo>
                  <a:pt x="0" y="0"/>
                </a:moveTo>
                <a:lnTo>
                  <a:pt x="16534654" y="0"/>
                </a:lnTo>
                <a:lnTo>
                  <a:pt x="16534654" y="3734345"/>
                </a:lnTo>
                <a:lnTo>
                  <a:pt x="0" y="3734345"/>
                </a:lnTo>
                <a:lnTo>
                  <a:pt x="0" y="0"/>
                </a:lnTo>
                <a:close/>
              </a:path>
            </a:pathLst>
          </a:custGeom>
          <a:blipFill>
            <a:blip r:embed="rId13"/>
            <a:stretch>
              <a:fillRect l="0" t="-894" r="0" b="-7288"/>
            </a:stretch>
          </a:blipFill>
        </p:spPr>
      </p:sp>
      <p:sp>
        <p:nvSpPr>
          <p:cNvPr name="Freeform 15" id="15"/>
          <p:cNvSpPr/>
          <p:nvPr/>
        </p:nvSpPr>
        <p:spPr>
          <a:xfrm flipH="false" flipV="false" rot="0">
            <a:off x="1028700" y="5839370"/>
            <a:ext cx="16534654" cy="4147585"/>
          </a:xfrm>
          <a:custGeom>
            <a:avLst/>
            <a:gdLst/>
            <a:ahLst/>
            <a:cxnLst/>
            <a:rect r="r" b="b" t="t" l="l"/>
            <a:pathLst>
              <a:path h="4147585" w="16534654">
                <a:moveTo>
                  <a:pt x="0" y="0"/>
                </a:moveTo>
                <a:lnTo>
                  <a:pt x="16534654" y="0"/>
                </a:lnTo>
                <a:lnTo>
                  <a:pt x="16534654" y="4147585"/>
                </a:lnTo>
                <a:lnTo>
                  <a:pt x="0" y="4147585"/>
                </a:lnTo>
                <a:lnTo>
                  <a:pt x="0" y="0"/>
                </a:lnTo>
                <a:close/>
              </a:path>
            </a:pathLst>
          </a:custGeom>
          <a:blipFill>
            <a:blip r:embed="rId14"/>
            <a:stretch>
              <a:fillRect l="-2977" t="0" r="-2426" b="-2436"/>
            </a:stretch>
          </a:blipFill>
        </p:spPr>
      </p:sp>
      <p:sp>
        <p:nvSpPr>
          <p:cNvPr name="TextBox 16" id="16"/>
          <p:cNvSpPr txBox="true"/>
          <p:nvPr/>
        </p:nvSpPr>
        <p:spPr>
          <a:xfrm rot="0">
            <a:off x="1028700" y="643255"/>
            <a:ext cx="11366500" cy="1071245"/>
          </a:xfrm>
          <a:prstGeom prst="rect">
            <a:avLst/>
          </a:prstGeom>
        </p:spPr>
        <p:txBody>
          <a:bodyPr anchor="t" rtlCol="false" tIns="0" lIns="0" bIns="0" rIns="0">
            <a:spAutoFit/>
          </a:bodyPr>
          <a:lstStyle/>
          <a:p>
            <a:pPr algn="l">
              <a:lnSpc>
                <a:spcPts val="8499"/>
              </a:lnSpc>
            </a:pPr>
            <a:r>
              <a:rPr lang="en-US" sz="6799" b="true">
                <a:solidFill>
                  <a:srgbClr val="000000"/>
                </a:solidFill>
                <a:latin typeface="Public Sans Bold"/>
                <a:ea typeface="Public Sans Bold"/>
                <a:cs typeface="Public Sans Bold"/>
                <a:sym typeface="Public Sans Bold"/>
              </a:rPr>
              <a:t>Metric</a:t>
            </a:r>
            <a:r>
              <a:rPr lang="en-US" sz="6799" b="true">
                <a:solidFill>
                  <a:srgbClr val="000000"/>
                </a:solidFill>
                <a:latin typeface="Public Sans Bold"/>
                <a:ea typeface="Public Sans Bold"/>
                <a:cs typeface="Public Sans Bold"/>
                <a:sym typeface="Public Sans Bold"/>
              </a:rPr>
              <a:t> Plots (U-Net++)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3">
              <a:extLst>
                <a:ext uri="{96DAC541-7B7A-43D3-8B79-37D633B846F1}">
                  <asvg:svgBlip xmlns:asvg="http://schemas.microsoft.com/office/drawing/2016/SVG/main" r:embed="rId4"/>
                </a:ext>
              </a:extLst>
            </a:blip>
            <a:stretch>
              <a:fillRect l="0" t="-483256" r="0" b="0"/>
            </a:stretch>
          </a:blipFill>
        </p:spPr>
      </p:sp>
      <p:sp>
        <p:nvSpPr>
          <p:cNvPr name="Freeform 4" id="4"/>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7071560" y="10170587"/>
            <a:ext cx="2172079" cy="690405"/>
          </a:xfrm>
          <a:custGeom>
            <a:avLst/>
            <a:gdLst/>
            <a:ahLst/>
            <a:cxnLst/>
            <a:rect r="r" b="b" t="t" l="l"/>
            <a:pathLst>
              <a:path h="690405" w="2172079">
                <a:moveTo>
                  <a:pt x="0" y="0"/>
                </a:moveTo>
                <a:lnTo>
                  <a:pt x="2172079" y="0"/>
                </a:lnTo>
                <a:lnTo>
                  <a:pt x="2172079" y="690405"/>
                </a:lnTo>
                <a:lnTo>
                  <a:pt x="0" y="690405"/>
                </a:lnTo>
                <a:lnTo>
                  <a:pt x="0" y="0"/>
                </a:lnTo>
                <a:close/>
              </a:path>
            </a:pathLst>
          </a:custGeom>
          <a:blipFill>
            <a:blip r:embed="rId7">
              <a:extLst>
                <a:ext uri="{96DAC541-7B7A-43D3-8B79-37D633B846F1}">
                  <asvg:svgBlip xmlns:asvg="http://schemas.microsoft.com/office/drawing/2016/SVG/main" r:embed="rId8"/>
                </a:ext>
              </a:extLst>
            </a:blip>
            <a:stretch>
              <a:fillRect l="0" t="-23484" r="0" b="0"/>
            </a:stretch>
          </a:blipFill>
        </p:spPr>
      </p:sp>
      <p:grpSp>
        <p:nvGrpSpPr>
          <p:cNvPr name="Group 6" id="6"/>
          <p:cNvGrpSpPr/>
          <p:nvPr/>
        </p:nvGrpSpPr>
        <p:grpSpPr>
          <a:xfrm rot="-10800000">
            <a:off x="13962050" y="-1511325"/>
            <a:ext cx="5151463" cy="2368575"/>
            <a:chOff x="0" y="0"/>
            <a:chExt cx="1223810" cy="562692"/>
          </a:xfrm>
        </p:grpSpPr>
        <p:sp>
          <p:nvSpPr>
            <p:cNvPr name="Freeform 7" id="7"/>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145DA0"/>
            </a:solidFill>
          </p:spPr>
        </p:sp>
        <p:sp>
          <p:nvSpPr>
            <p:cNvPr name="TextBox 8" id="8"/>
            <p:cNvSpPr txBox="true"/>
            <p:nvPr/>
          </p:nvSpPr>
          <p:spPr>
            <a:xfrm>
              <a:off x="114300" y="-57150"/>
              <a:ext cx="995210"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028700" y="-773671"/>
            <a:ext cx="16014700" cy="1198000"/>
            <a:chOff x="0" y="0"/>
            <a:chExt cx="8542899" cy="639062"/>
          </a:xfrm>
        </p:grpSpPr>
        <p:sp>
          <p:nvSpPr>
            <p:cNvPr name="Freeform 10" id="10"/>
            <p:cNvSpPr/>
            <p:nvPr/>
          </p:nvSpPr>
          <p:spPr>
            <a:xfrm flipH="false" flipV="false" rot="0">
              <a:off x="0" y="0"/>
              <a:ext cx="8542899" cy="639062"/>
            </a:xfrm>
            <a:custGeom>
              <a:avLst/>
              <a:gdLst/>
              <a:ahLst/>
              <a:cxnLst/>
              <a:rect r="r" b="b" t="t" l="l"/>
              <a:pathLst>
                <a:path h="639062" w="8542899">
                  <a:moveTo>
                    <a:pt x="8542899" y="319531"/>
                  </a:moveTo>
                  <a:lnTo>
                    <a:pt x="8339699" y="639062"/>
                  </a:lnTo>
                  <a:lnTo>
                    <a:pt x="203200" y="639062"/>
                  </a:lnTo>
                  <a:lnTo>
                    <a:pt x="0" y="319531"/>
                  </a:lnTo>
                  <a:lnTo>
                    <a:pt x="203200" y="0"/>
                  </a:lnTo>
                  <a:lnTo>
                    <a:pt x="8339699" y="0"/>
                  </a:lnTo>
                  <a:lnTo>
                    <a:pt x="8542899" y="319531"/>
                  </a:lnTo>
                  <a:close/>
                </a:path>
              </a:pathLst>
            </a:custGeom>
            <a:solidFill>
              <a:srgbClr val="56AEFF"/>
            </a:solidFill>
            <a:ln w="57150" cap="sq">
              <a:solidFill>
                <a:srgbClr val="FFFFFF"/>
              </a:solidFill>
              <a:prstDash val="solid"/>
              <a:miter/>
            </a:ln>
          </p:spPr>
        </p:sp>
        <p:sp>
          <p:nvSpPr>
            <p:cNvPr name="TextBox 11" id="11"/>
            <p:cNvSpPr txBox="true"/>
            <p:nvPr/>
          </p:nvSpPr>
          <p:spPr>
            <a:xfrm>
              <a:off x="114300" y="-57150"/>
              <a:ext cx="8314299" cy="696212"/>
            </a:xfrm>
            <a:prstGeom prst="rect">
              <a:avLst/>
            </a:prstGeom>
          </p:spPr>
          <p:txBody>
            <a:bodyPr anchor="ctr" rtlCol="false" tIns="50800" lIns="50800" bIns="50800" rIns="50800"/>
            <a:lstStyle/>
            <a:p>
              <a:pPr algn="ctr">
                <a:lnSpc>
                  <a:spcPts val="3499"/>
                </a:lnSpc>
              </a:pPr>
            </a:p>
          </p:txBody>
        </p:sp>
      </p:grpSp>
      <p:sp>
        <p:nvSpPr>
          <p:cNvPr name="Freeform 12" id="12"/>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7259300" y="-477220"/>
            <a:ext cx="1106195" cy="901549"/>
          </a:xfrm>
          <a:custGeom>
            <a:avLst/>
            <a:gdLst/>
            <a:ahLst/>
            <a:cxnLst/>
            <a:rect r="r" b="b" t="t" l="l"/>
            <a:pathLst>
              <a:path h="901549" w="1106195">
                <a:moveTo>
                  <a:pt x="0" y="0"/>
                </a:moveTo>
                <a:lnTo>
                  <a:pt x="1106195" y="0"/>
                </a:lnTo>
                <a:lnTo>
                  <a:pt x="1106195" y="901549"/>
                </a:lnTo>
                <a:lnTo>
                  <a:pt x="0" y="9015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2794000" y="1687484"/>
            <a:ext cx="12303458" cy="3938905"/>
          </a:xfrm>
          <a:custGeom>
            <a:avLst/>
            <a:gdLst/>
            <a:ahLst/>
            <a:cxnLst/>
            <a:rect r="r" b="b" t="t" l="l"/>
            <a:pathLst>
              <a:path h="3938905" w="12303458">
                <a:moveTo>
                  <a:pt x="0" y="0"/>
                </a:moveTo>
                <a:lnTo>
                  <a:pt x="12303458" y="0"/>
                </a:lnTo>
                <a:lnTo>
                  <a:pt x="12303458" y="3938905"/>
                </a:lnTo>
                <a:lnTo>
                  <a:pt x="0" y="3938905"/>
                </a:lnTo>
                <a:lnTo>
                  <a:pt x="0" y="0"/>
                </a:lnTo>
                <a:close/>
              </a:path>
            </a:pathLst>
          </a:custGeom>
          <a:blipFill>
            <a:blip r:embed="rId13"/>
            <a:stretch>
              <a:fillRect l="0" t="0" r="0" b="-8287"/>
            </a:stretch>
          </a:blipFill>
        </p:spPr>
      </p:sp>
      <p:sp>
        <p:nvSpPr>
          <p:cNvPr name="Freeform 15" id="15"/>
          <p:cNvSpPr/>
          <p:nvPr/>
        </p:nvSpPr>
        <p:spPr>
          <a:xfrm flipH="false" flipV="false" rot="0">
            <a:off x="2794000" y="5886915"/>
            <a:ext cx="12303458" cy="3675719"/>
          </a:xfrm>
          <a:custGeom>
            <a:avLst/>
            <a:gdLst/>
            <a:ahLst/>
            <a:cxnLst/>
            <a:rect r="r" b="b" t="t" l="l"/>
            <a:pathLst>
              <a:path h="3675719" w="12303458">
                <a:moveTo>
                  <a:pt x="0" y="0"/>
                </a:moveTo>
                <a:lnTo>
                  <a:pt x="12303458" y="0"/>
                </a:lnTo>
                <a:lnTo>
                  <a:pt x="12303458" y="3675720"/>
                </a:lnTo>
                <a:lnTo>
                  <a:pt x="0" y="3675720"/>
                </a:lnTo>
                <a:lnTo>
                  <a:pt x="0" y="0"/>
                </a:lnTo>
                <a:close/>
              </a:path>
            </a:pathLst>
          </a:custGeom>
          <a:blipFill>
            <a:blip r:embed="rId14"/>
            <a:stretch>
              <a:fillRect l="0" t="0" r="0" b="-16040"/>
            </a:stretch>
          </a:blipFill>
        </p:spPr>
      </p:sp>
      <p:sp>
        <p:nvSpPr>
          <p:cNvPr name="TextBox 16" id="16"/>
          <p:cNvSpPr txBox="true"/>
          <p:nvPr/>
        </p:nvSpPr>
        <p:spPr>
          <a:xfrm rot="0">
            <a:off x="1028700" y="578139"/>
            <a:ext cx="8400322" cy="1071245"/>
          </a:xfrm>
          <a:prstGeom prst="rect">
            <a:avLst/>
          </a:prstGeom>
        </p:spPr>
        <p:txBody>
          <a:bodyPr anchor="t" rtlCol="false" tIns="0" lIns="0" bIns="0" rIns="0">
            <a:spAutoFit/>
          </a:bodyPr>
          <a:lstStyle/>
          <a:p>
            <a:pPr algn="l">
              <a:lnSpc>
                <a:spcPts val="8499"/>
              </a:lnSpc>
            </a:pPr>
            <a:r>
              <a:rPr lang="en-US" sz="6799" b="true">
                <a:solidFill>
                  <a:srgbClr val="000000"/>
                </a:solidFill>
                <a:latin typeface="Public Sans Bold"/>
                <a:ea typeface="Public Sans Bold"/>
                <a:cs typeface="Public Sans Bold"/>
                <a:sym typeface="Public Sans Bold"/>
              </a:rPr>
              <a:t>Output images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3">
              <a:extLst>
                <a:ext uri="{96DAC541-7B7A-43D3-8B79-37D633B846F1}">
                  <asvg:svgBlip xmlns:asvg="http://schemas.microsoft.com/office/drawing/2016/SVG/main" r:embed="rId4"/>
                </a:ext>
              </a:extLst>
            </a:blip>
            <a:stretch>
              <a:fillRect l="0" t="-483256" r="0" b="0"/>
            </a:stretch>
          </a:blipFill>
        </p:spPr>
      </p:sp>
      <p:sp>
        <p:nvSpPr>
          <p:cNvPr name="Freeform 4" id="4"/>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7071560" y="10170587"/>
            <a:ext cx="2172079" cy="690405"/>
          </a:xfrm>
          <a:custGeom>
            <a:avLst/>
            <a:gdLst/>
            <a:ahLst/>
            <a:cxnLst/>
            <a:rect r="r" b="b" t="t" l="l"/>
            <a:pathLst>
              <a:path h="690405" w="2172079">
                <a:moveTo>
                  <a:pt x="0" y="0"/>
                </a:moveTo>
                <a:lnTo>
                  <a:pt x="2172079" y="0"/>
                </a:lnTo>
                <a:lnTo>
                  <a:pt x="2172079" y="690405"/>
                </a:lnTo>
                <a:lnTo>
                  <a:pt x="0" y="690405"/>
                </a:lnTo>
                <a:lnTo>
                  <a:pt x="0" y="0"/>
                </a:lnTo>
                <a:close/>
              </a:path>
            </a:pathLst>
          </a:custGeom>
          <a:blipFill>
            <a:blip r:embed="rId7">
              <a:extLst>
                <a:ext uri="{96DAC541-7B7A-43D3-8B79-37D633B846F1}">
                  <asvg:svgBlip xmlns:asvg="http://schemas.microsoft.com/office/drawing/2016/SVG/main" r:embed="rId8"/>
                </a:ext>
              </a:extLst>
            </a:blip>
            <a:stretch>
              <a:fillRect l="0" t="-23484" r="0" b="0"/>
            </a:stretch>
          </a:blipFill>
        </p:spPr>
      </p:sp>
      <p:grpSp>
        <p:nvGrpSpPr>
          <p:cNvPr name="Group 6" id="6"/>
          <p:cNvGrpSpPr/>
          <p:nvPr/>
        </p:nvGrpSpPr>
        <p:grpSpPr>
          <a:xfrm rot="-10800000">
            <a:off x="13962050" y="-1511325"/>
            <a:ext cx="5151463" cy="2368575"/>
            <a:chOff x="0" y="0"/>
            <a:chExt cx="1223810" cy="562692"/>
          </a:xfrm>
        </p:grpSpPr>
        <p:sp>
          <p:nvSpPr>
            <p:cNvPr name="Freeform 7" id="7"/>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145DA0"/>
            </a:solidFill>
          </p:spPr>
        </p:sp>
        <p:sp>
          <p:nvSpPr>
            <p:cNvPr name="TextBox 8" id="8"/>
            <p:cNvSpPr txBox="true"/>
            <p:nvPr/>
          </p:nvSpPr>
          <p:spPr>
            <a:xfrm>
              <a:off x="114300" y="-57150"/>
              <a:ext cx="995210"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028700" y="-773671"/>
            <a:ext cx="16014700" cy="1198000"/>
            <a:chOff x="0" y="0"/>
            <a:chExt cx="8542899" cy="639062"/>
          </a:xfrm>
        </p:grpSpPr>
        <p:sp>
          <p:nvSpPr>
            <p:cNvPr name="Freeform 10" id="10"/>
            <p:cNvSpPr/>
            <p:nvPr/>
          </p:nvSpPr>
          <p:spPr>
            <a:xfrm flipH="false" flipV="false" rot="0">
              <a:off x="0" y="0"/>
              <a:ext cx="8542899" cy="639062"/>
            </a:xfrm>
            <a:custGeom>
              <a:avLst/>
              <a:gdLst/>
              <a:ahLst/>
              <a:cxnLst/>
              <a:rect r="r" b="b" t="t" l="l"/>
              <a:pathLst>
                <a:path h="639062" w="8542899">
                  <a:moveTo>
                    <a:pt x="8542899" y="319531"/>
                  </a:moveTo>
                  <a:lnTo>
                    <a:pt x="8339699" y="639062"/>
                  </a:lnTo>
                  <a:lnTo>
                    <a:pt x="203200" y="639062"/>
                  </a:lnTo>
                  <a:lnTo>
                    <a:pt x="0" y="319531"/>
                  </a:lnTo>
                  <a:lnTo>
                    <a:pt x="203200" y="0"/>
                  </a:lnTo>
                  <a:lnTo>
                    <a:pt x="8339699" y="0"/>
                  </a:lnTo>
                  <a:lnTo>
                    <a:pt x="8542899" y="319531"/>
                  </a:lnTo>
                  <a:close/>
                </a:path>
              </a:pathLst>
            </a:custGeom>
            <a:solidFill>
              <a:srgbClr val="56AEFF"/>
            </a:solidFill>
            <a:ln w="57150" cap="sq">
              <a:solidFill>
                <a:srgbClr val="FFFFFF"/>
              </a:solidFill>
              <a:prstDash val="solid"/>
              <a:miter/>
            </a:ln>
          </p:spPr>
        </p:sp>
        <p:sp>
          <p:nvSpPr>
            <p:cNvPr name="TextBox 11" id="11"/>
            <p:cNvSpPr txBox="true"/>
            <p:nvPr/>
          </p:nvSpPr>
          <p:spPr>
            <a:xfrm>
              <a:off x="114300" y="-57150"/>
              <a:ext cx="8314299" cy="696212"/>
            </a:xfrm>
            <a:prstGeom prst="rect">
              <a:avLst/>
            </a:prstGeom>
          </p:spPr>
          <p:txBody>
            <a:bodyPr anchor="ctr" rtlCol="false" tIns="50800" lIns="50800" bIns="50800" rIns="50800"/>
            <a:lstStyle/>
            <a:p>
              <a:pPr algn="ctr">
                <a:lnSpc>
                  <a:spcPts val="3499"/>
                </a:lnSpc>
              </a:pPr>
            </a:p>
          </p:txBody>
        </p:sp>
      </p:grpSp>
      <p:sp>
        <p:nvSpPr>
          <p:cNvPr name="Freeform 12" id="12"/>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7259300" y="-477220"/>
            <a:ext cx="1106195" cy="901549"/>
          </a:xfrm>
          <a:custGeom>
            <a:avLst/>
            <a:gdLst/>
            <a:ahLst/>
            <a:cxnLst/>
            <a:rect r="r" b="b" t="t" l="l"/>
            <a:pathLst>
              <a:path h="901549" w="1106195">
                <a:moveTo>
                  <a:pt x="0" y="0"/>
                </a:moveTo>
                <a:lnTo>
                  <a:pt x="1106195" y="0"/>
                </a:lnTo>
                <a:lnTo>
                  <a:pt x="1106195" y="901549"/>
                </a:lnTo>
                <a:lnTo>
                  <a:pt x="0" y="9015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717677" y="5835848"/>
            <a:ext cx="15020923" cy="3924871"/>
          </a:xfrm>
          <a:custGeom>
            <a:avLst/>
            <a:gdLst/>
            <a:ahLst/>
            <a:cxnLst/>
            <a:rect r="r" b="b" t="t" l="l"/>
            <a:pathLst>
              <a:path h="3924871" w="15020923">
                <a:moveTo>
                  <a:pt x="0" y="0"/>
                </a:moveTo>
                <a:lnTo>
                  <a:pt x="15020923" y="0"/>
                </a:lnTo>
                <a:lnTo>
                  <a:pt x="15020923" y="3924871"/>
                </a:lnTo>
                <a:lnTo>
                  <a:pt x="0" y="3924871"/>
                </a:lnTo>
                <a:lnTo>
                  <a:pt x="0" y="0"/>
                </a:lnTo>
                <a:close/>
              </a:path>
            </a:pathLst>
          </a:custGeom>
          <a:blipFill>
            <a:blip r:embed="rId13"/>
            <a:stretch>
              <a:fillRect l="-4097" t="0" r="-1539" b="0"/>
            </a:stretch>
          </a:blipFill>
        </p:spPr>
      </p:sp>
      <p:sp>
        <p:nvSpPr>
          <p:cNvPr name="Freeform 15" id="15"/>
          <p:cNvSpPr/>
          <p:nvPr/>
        </p:nvSpPr>
        <p:spPr>
          <a:xfrm flipH="false" flipV="false" rot="0">
            <a:off x="1549400" y="1607199"/>
            <a:ext cx="15384809" cy="4166060"/>
          </a:xfrm>
          <a:custGeom>
            <a:avLst/>
            <a:gdLst/>
            <a:ahLst/>
            <a:cxnLst/>
            <a:rect r="r" b="b" t="t" l="l"/>
            <a:pathLst>
              <a:path h="4166060" w="15384809">
                <a:moveTo>
                  <a:pt x="0" y="0"/>
                </a:moveTo>
                <a:lnTo>
                  <a:pt x="15384809" y="0"/>
                </a:lnTo>
                <a:lnTo>
                  <a:pt x="15384809" y="4166060"/>
                </a:lnTo>
                <a:lnTo>
                  <a:pt x="0" y="4166060"/>
                </a:lnTo>
                <a:lnTo>
                  <a:pt x="0" y="0"/>
                </a:lnTo>
                <a:close/>
              </a:path>
            </a:pathLst>
          </a:custGeom>
          <a:blipFill>
            <a:blip r:embed="rId14"/>
            <a:stretch>
              <a:fillRect l="0" t="-2281" r="0" b="-25743"/>
            </a:stretch>
          </a:blipFill>
        </p:spPr>
      </p:sp>
      <p:sp>
        <p:nvSpPr>
          <p:cNvPr name="TextBox 16" id="16"/>
          <p:cNvSpPr txBox="true"/>
          <p:nvPr/>
        </p:nvSpPr>
        <p:spPr>
          <a:xfrm rot="0">
            <a:off x="1028700" y="432516"/>
            <a:ext cx="8400322" cy="1071245"/>
          </a:xfrm>
          <a:prstGeom prst="rect">
            <a:avLst/>
          </a:prstGeom>
        </p:spPr>
        <p:txBody>
          <a:bodyPr anchor="t" rtlCol="false" tIns="0" lIns="0" bIns="0" rIns="0">
            <a:spAutoFit/>
          </a:bodyPr>
          <a:lstStyle/>
          <a:p>
            <a:pPr algn="l">
              <a:lnSpc>
                <a:spcPts val="8499"/>
              </a:lnSpc>
            </a:pPr>
            <a:r>
              <a:rPr lang="en-US" sz="6799" b="true">
                <a:solidFill>
                  <a:srgbClr val="000000"/>
                </a:solidFill>
                <a:latin typeface="Public Sans Bold"/>
                <a:ea typeface="Public Sans Bold"/>
                <a:cs typeface="Public Sans Bold"/>
                <a:sym typeface="Public Sans Bold"/>
              </a:rPr>
              <a:t>Output images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3">
              <a:extLst>
                <a:ext uri="{96DAC541-7B7A-43D3-8B79-37D633B846F1}">
                  <asvg:svgBlip xmlns:asvg="http://schemas.microsoft.com/office/drawing/2016/SVG/main" r:embed="rId4"/>
                </a:ext>
              </a:extLst>
            </a:blip>
            <a:stretch>
              <a:fillRect l="0" t="-483256" r="0" b="0"/>
            </a:stretch>
          </a:blipFill>
        </p:spPr>
      </p:sp>
      <p:sp>
        <p:nvSpPr>
          <p:cNvPr name="Freeform 4" id="4"/>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7071560" y="10170587"/>
            <a:ext cx="2172079" cy="690405"/>
          </a:xfrm>
          <a:custGeom>
            <a:avLst/>
            <a:gdLst/>
            <a:ahLst/>
            <a:cxnLst/>
            <a:rect r="r" b="b" t="t" l="l"/>
            <a:pathLst>
              <a:path h="690405" w="2172079">
                <a:moveTo>
                  <a:pt x="0" y="0"/>
                </a:moveTo>
                <a:lnTo>
                  <a:pt x="2172079" y="0"/>
                </a:lnTo>
                <a:lnTo>
                  <a:pt x="2172079" y="690405"/>
                </a:lnTo>
                <a:lnTo>
                  <a:pt x="0" y="690405"/>
                </a:lnTo>
                <a:lnTo>
                  <a:pt x="0" y="0"/>
                </a:lnTo>
                <a:close/>
              </a:path>
            </a:pathLst>
          </a:custGeom>
          <a:blipFill>
            <a:blip r:embed="rId7">
              <a:extLst>
                <a:ext uri="{96DAC541-7B7A-43D3-8B79-37D633B846F1}">
                  <asvg:svgBlip xmlns:asvg="http://schemas.microsoft.com/office/drawing/2016/SVG/main" r:embed="rId8"/>
                </a:ext>
              </a:extLst>
            </a:blip>
            <a:stretch>
              <a:fillRect l="0" t="-23484" r="0" b="0"/>
            </a:stretch>
          </a:blipFill>
        </p:spPr>
      </p:sp>
      <p:grpSp>
        <p:nvGrpSpPr>
          <p:cNvPr name="Group 6" id="6"/>
          <p:cNvGrpSpPr/>
          <p:nvPr/>
        </p:nvGrpSpPr>
        <p:grpSpPr>
          <a:xfrm rot="-10800000">
            <a:off x="13962050" y="-1511325"/>
            <a:ext cx="5151463" cy="2368575"/>
            <a:chOff x="0" y="0"/>
            <a:chExt cx="1223810" cy="562692"/>
          </a:xfrm>
        </p:grpSpPr>
        <p:sp>
          <p:nvSpPr>
            <p:cNvPr name="Freeform 7" id="7"/>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145DA0"/>
            </a:solidFill>
          </p:spPr>
        </p:sp>
        <p:sp>
          <p:nvSpPr>
            <p:cNvPr name="TextBox 8" id="8"/>
            <p:cNvSpPr txBox="true"/>
            <p:nvPr/>
          </p:nvSpPr>
          <p:spPr>
            <a:xfrm>
              <a:off x="114300" y="-57150"/>
              <a:ext cx="995210"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028700" y="-773671"/>
            <a:ext cx="16014700" cy="1198000"/>
            <a:chOff x="0" y="0"/>
            <a:chExt cx="8542899" cy="639062"/>
          </a:xfrm>
        </p:grpSpPr>
        <p:sp>
          <p:nvSpPr>
            <p:cNvPr name="Freeform 10" id="10"/>
            <p:cNvSpPr/>
            <p:nvPr/>
          </p:nvSpPr>
          <p:spPr>
            <a:xfrm flipH="false" flipV="false" rot="0">
              <a:off x="0" y="0"/>
              <a:ext cx="8542899" cy="639062"/>
            </a:xfrm>
            <a:custGeom>
              <a:avLst/>
              <a:gdLst/>
              <a:ahLst/>
              <a:cxnLst/>
              <a:rect r="r" b="b" t="t" l="l"/>
              <a:pathLst>
                <a:path h="639062" w="8542899">
                  <a:moveTo>
                    <a:pt x="8542899" y="319531"/>
                  </a:moveTo>
                  <a:lnTo>
                    <a:pt x="8339699" y="639062"/>
                  </a:lnTo>
                  <a:lnTo>
                    <a:pt x="203200" y="639062"/>
                  </a:lnTo>
                  <a:lnTo>
                    <a:pt x="0" y="319531"/>
                  </a:lnTo>
                  <a:lnTo>
                    <a:pt x="203200" y="0"/>
                  </a:lnTo>
                  <a:lnTo>
                    <a:pt x="8339699" y="0"/>
                  </a:lnTo>
                  <a:lnTo>
                    <a:pt x="8542899" y="319531"/>
                  </a:lnTo>
                  <a:close/>
                </a:path>
              </a:pathLst>
            </a:custGeom>
            <a:solidFill>
              <a:srgbClr val="56AEFF"/>
            </a:solidFill>
            <a:ln w="57150" cap="sq">
              <a:solidFill>
                <a:srgbClr val="FFFFFF"/>
              </a:solidFill>
              <a:prstDash val="solid"/>
              <a:miter/>
            </a:ln>
          </p:spPr>
        </p:sp>
        <p:sp>
          <p:nvSpPr>
            <p:cNvPr name="TextBox 11" id="11"/>
            <p:cNvSpPr txBox="true"/>
            <p:nvPr/>
          </p:nvSpPr>
          <p:spPr>
            <a:xfrm>
              <a:off x="114300" y="-57150"/>
              <a:ext cx="8314299" cy="696212"/>
            </a:xfrm>
            <a:prstGeom prst="rect">
              <a:avLst/>
            </a:prstGeom>
          </p:spPr>
          <p:txBody>
            <a:bodyPr anchor="ctr" rtlCol="false" tIns="50800" lIns="50800" bIns="50800" rIns="50800"/>
            <a:lstStyle/>
            <a:p>
              <a:pPr algn="ctr">
                <a:lnSpc>
                  <a:spcPts val="3499"/>
                </a:lnSpc>
              </a:pPr>
            </a:p>
          </p:txBody>
        </p:sp>
      </p:grpSp>
      <p:sp>
        <p:nvSpPr>
          <p:cNvPr name="Freeform 12" id="12"/>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7259300" y="-477220"/>
            <a:ext cx="1106195" cy="901549"/>
          </a:xfrm>
          <a:custGeom>
            <a:avLst/>
            <a:gdLst/>
            <a:ahLst/>
            <a:cxnLst/>
            <a:rect r="r" b="b" t="t" l="l"/>
            <a:pathLst>
              <a:path h="901549" w="1106195">
                <a:moveTo>
                  <a:pt x="0" y="0"/>
                </a:moveTo>
                <a:lnTo>
                  <a:pt x="1106195" y="0"/>
                </a:lnTo>
                <a:lnTo>
                  <a:pt x="1106195" y="901549"/>
                </a:lnTo>
                <a:lnTo>
                  <a:pt x="0" y="9015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983994" y="2247900"/>
            <a:ext cx="16624811" cy="6900507"/>
          </a:xfrm>
          <a:custGeom>
            <a:avLst/>
            <a:gdLst/>
            <a:ahLst/>
            <a:cxnLst/>
            <a:rect r="r" b="b" t="t" l="l"/>
            <a:pathLst>
              <a:path h="6900507" w="16624811">
                <a:moveTo>
                  <a:pt x="0" y="0"/>
                </a:moveTo>
                <a:lnTo>
                  <a:pt x="16624812" y="0"/>
                </a:lnTo>
                <a:lnTo>
                  <a:pt x="16624812" y="6900507"/>
                </a:lnTo>
                <a:lnTo>
                  <a:pt x="0" y="6900507"/>
                </a:lnTo>
                <a:lnTo>
                  <a:pt x="0" y="0"/>
                </a:lnTo>
                <a:close/>
              </a:path>
            </a:pathLst>
          </a:custGeom>
          <a:blipFill>
            <a:blip r:embed="rId13"/>
            <a:stretch>
              <a:fillRect l="-2343" t="-592" r="0" b="-592"/>
            </a:stretch>
          </a:blipFill>
        </p:spPr>
      </p:sp>
      <p:sp>
        <p:nvSpPr>
          <p:cNvPr name="TextBox 15" id="15"/>
          <p:cNvSpPr txBox="true"/>
          <p:nvPr/>
        </p:nvSpPr>
        <p:spPr>
          <a:xfrm rot="0">
            <a:off x="1028700" y="643255"/>
            <a:ext cx="11366500" cy="1071245"/>
          </a:xfrm>
          <a:prstGeom prst="rect">
            <a:avLst/>
          </a:prstGeom>
        </p:spPr>
        <p:txBody>
          <a:bodyPr anchor="t" rtlCol="false" tIns="0" lIns="0" bIns="0" rIns="0">
            <a:spAutoFit/>
          </a:bodyPr>
          <a:lstStyle/>
          <a:p>
            <a:pPr algn="l">
              <a:lnSpc>
                <a:spcPts val="8499"/>
              </a:lnSpc>
            </a:pPr>
            <a:r>
              <a:rPr lang="en-US" sz="6799" b="true">
                <a:solidFill>
                  <a:srgbClr val="000000"/>
                </a:solidFill>
                <a:latin typeface="Public Sans Bold"/>
                <a:ea typeface="Public Sans Bold"/>
                <a:cs typeface="Public Sans Bold"/>
                <a:sym typeface="Public Sans Bold"/>
              </a:rPr>
              <a:t>Comparison Plots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3">
              <a:extLst>
                <a:ext uri="{96DAC541-7B7A-43D3-8B79-37D633B846F1}">
                  <asvg:svgBlip xmlns:asvg="http://schemas.microsoft.com/office/drawing/2016/SVG/main" r:embed="rId4"/>
                </a:ext>
              </a:extLst>
            </a:blip>
            <a:stretch>
              <a:fillRect l="0" t="-483256" r="0" b="0"/>
            </a:stretch>
          </a:blipFill>
        </p:spPr>
      </p:sp>
      <p:sp>
        <p:nvSpPr>
          <p:cNvPr name="Freeform 4" id="4"/>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7071560" y="10170587"/>
            <a:ext cx="2172079" cy="690405"/>
          </a:xfrm>
          <a:custGeom>
            <a:avLst/>
            <a:gdLst/>
            <a:ahLst/>
            <a:cxnLst/>
            <a:rect r="r" b="b" t="t" l="l"/>
            <a:pathLst>
              <a:path h="690405" w="2172079">
                <a:moveTo>
                  <a:pt x="0" y="0"/>
                </a:moveTo>
                <a:lnTo>
                  <a:pt x="2172079" y="0"/>
                </a:lnTo>
                <a:lnTo>
                  <a:pt x="2172079" y="690405"/>
                </a:lnTo>
                <a:lnTo>
                  <a:pt x="0" y="690405"/>
                </a:lnTo>
                <a:lnTo>
                  <a:pt x="0" y="0"/>
                </a:lnTo>
                <a:close/>
              </a:path>
            </a:pathLst>
          </a:custGeom>
          <a:blipFill>
            <a:blip r:embed="rId7">
              <a:extLst>
                <a:ext uri="{96DAC541-7B7A-43D3-8B79-37D633B846F1}">
                  <asvg:svgBlip xmlns:asvg="http://schemas.microsoft.com/office/drawing/2016/SVG/main" r:embed="rId8"/>
                </a:ext>
              </a:extLst>
            </a:blip>
            <a:stretch>
              <a:fillRect l="0" t="-23484" r="0" b="0"/>
            </a:stretch>
          </a:blipFill>
        </p:spPr>
      </p:sp>
      <p:grpSp>
        <p:nvGrpSpPr>
          <p:cNvPr name="Group 6" id="6"/>
          <p:cNvGrpSpPr/>
          <p:nvPr/>
        </p:nvGrpSpPr>
        <p:grpSpPr>
          <a:xfrm rot="-10800000">
            <a:off x="13962050" y="-1511325"/>
            <a:ext cx="5151463" cy="2368575"/>
            <a:chOff x="0" y="0"/>
            <a:chExt cx="1223810" cy="562692"/>
          </a:xfrm>
        </p:grpSpPr>
        <p:sp>
          <p:nvSpPr>
            <p:cNvPr name="Freeform 7" id="7"/>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145DA0"/>
            </a:solidFill>
          </p:spPr>
        </p:sp>
        <p:sp>
          <p:nvSpPr>
            <p:cNvPr name="TextBox 8" id="8"/>
            <p:cNvSpPr txBox="true"/>
            <p:nvPr/>
          </p:nvSpPr>
          <p:spPr>
            <a:xfrm>
              <a:off x="114300" y="-57150"/>
              <a:ext cx="995210"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028700" y="-773671"/>
            <a:ext cx="16014700" cy="1198000"/>
            <a:chOff x="0" y="0"/>
            <a:chExt cx="8542899" cy="639062"/>
          </a:xfrm>
        </p:grpSpPr>
        <p:sp>
          <p:nvSpPr>
            <p:cNvPr name="Freeform 10" id="10"/>
            <p:cNvSpPr/>
            <p:nvPr/>
          </p:nvSpPr>
          <p:spPr>
            <a:xfrm flipH="false" flipV="false" rot="0">
              <a:off x="0" y="0"/>
              <a:ext cx="8542899" cy="639062"/>
            </a:xfrm>
            <a:custGeom>
              <a:avLst/>
              <a:gdLst/>
              <a:ahLst/>
              <a:cxnLst/>
              <a:rect r="r" b="b" t="t" l="l"/>
              <a:pathLst>
                <a:path h="639062" w="8542899">
                  <a:moveTo>
                    <a:pt x="8542899" y="319531"/>
                  </a:moveTo>
                  <a:lnTo>
                    <a:pt x="8339699" y="639062"/>
                  </a:lnTo>
                  <a:lnTo>
                    <a:pt x="203200" y="639062"/>
                  </a:lnTo>
                  <a:lnTo>
                    <a:pt x="0" y="319531"/>
                  </a:lnTo>
                  <a:lnTo>
                    <a:pt x="203200" y="0"/>
                  </a:lnTo>
                  <a:lnTo>
                    <a:pt x="8339699" y="0"/>
                  </a:lnTo>
                  <a:lnTo>
                    <a:pt x="8542899" y="319531"/>
                  </a:lnTo>
                  <a:close/>
                </a:path>
              </a:pathLst>
            </a:custGeom>
            <a:solidFill>
              <a:srgbClr val="56AEFF"/>
            </a:solidFill>
            <a:ln w="57150" cap="sq">
              <a:solidFill>
                <a:srgbClr val="FFFFFF"/>
              </a:solidFill>
              <a:prstDash val="solid"/>
              <a:miter/>
            </a:ln>
          </p:spPr>
        </p:sp>
        <p:sp>
          <p:nvSpPr>
            <p:cNvPr name="TextBox 11" id="11"/>
            <p:cNvSpPr txBox="true"/>
            <p:nvPr/>
          </p:nvSpPr>
          <p:spPr>
            <a:xfrm>
              <a:off x="114300" y="-57150"/>
              <a:ext cx="8314299" cy="696212"/>
            </a:xfrm>
            <a:prstGeom prst="rect">
              <a:avLst/>
            </a:prstGeom>
          </p:spPr>
          <p:txBody>
            <a:bodyPr anchor="ctr" rtlCol="false" tIns="50800" lIns="50800" bIns="50800" rIns="50800"/>
            <a:lstStyle/>
            <a:p>
              <a:pPr algn="ctr">
                <a:lnSpc>
                  <a:spcPts val="3499"/>
                </a:lnSpc>
              </a:pPr>
            </a:p>
          </p:txBody>
        </p:sp>
      </p:grpSp>
      <p:sp>
        <p:nvSpPr>
          <p:cNvPr name="Freeform 12" id="12"/>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7259300" y="-477220"/>
            <a:ext cx="1106195" cy="901549"/>
          </a:xfrm>
          <a:custGeom>
            <a:avLst/>
            <a:gdLst/>
            <a:ahLst/>
            <a:cxnLst/>
            <a:rect r="r" b="b" t="t" l="l"/>
            <a:pathLst>
              <a:path h="901549" w="1106195">
                <a:moveTo>
                  <a:pt x="0" y="0"/>
                </a:moveTo>
                <a:lnTo>
                  <a:pt x="1106195" y="0"/>
                </a:lnTo>
                <a:lnTo>
                  <a:pt x="1106195" y="901549"/>
                </a:lnTo>
                <a:lnTo>
                  <a:pt x="0" y="9015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865972" y="2285567"/>
            <a:ext cx="16556056" cy="6972733"/>
          </a:xfrm>
          <a:custGeom>
            <a:avLst/>
            <a:gdLst/>
            <a:ahLst/>
            <a:cxnLst/>
            <a:rect r="r" b="b" t="t" l="l"/>
            <a:pathLst>
              <a:path h="6972733" w="16556056">
                <a:moveTo>
                  <a:pt x="0" y="0"/>
                </a:moveTo>
                <a:lnTo>
                  <a:pt x="16556056" y="0"/>
                </a:lnTo>
                <a:lnTo>
                  <a:pt x="16556056" y="6972733"/>
                </a:lnTo>
                <a:lnTo>
                  <a:pt x="0" y="6972733"/>
                </a:lnTo>
                <a:lnTo>
                  <a:pt x="0" y="0"/>
                </a:lnTo>
                <a:close/>
              </a:path>
            </a:pathLst>
          </a:custGeom>
          <a:blipFill>
            <a:blip r:embed="rId13"/>
            <a:stretch>
              <a:fillRect l="0" t="0" r="0" b="0"/>
            </a:stretch>
          </a:blipFill>
        </p:spPr>
      </p:sp>
      <p:sp>
        <p:nvSpPr>
          <p:cNvPr name="TextBox 15" id="15"/>
          <p:cNvSpPr txBox="true"/>
          <p:nvPr/>
        </p:nvSpPr>
        <p:spPr>
          <a:xfrm rot="0">
            <a:off x="1028700" y="643255"/>
            <a:ext cx="11366500" cy="1071245"/>
          </a:xfrm>
          <a:prstGeom prst="rect">
            <a:avLst/>
          </a:prstGeom>
        </p:spPr>
        <p:txBody>
          <a:bodyPr anchor="t" rtlCol="false" tIns="0" lIns="0" bIns="0" rIns="0">
            <a:spAutoFit/>
          </a:bodyPr>
          <a:lstStyle/>
          <a:p>
            <a:pPr algn="l">
              <a:lnSpc>
                <a:spcPts val="8499"/>
              </a:lnSpc>
            </a:pPr>
            <a:r>
              <a:rPr lang="en-US" sz="6799" b="true">
                <a:solidFill>
                  <a:srgbClr val="000000"/>
                </a:solidFill>
                <a:latin typeface="Public Sans Bold"/>
                <a:ea typeface="Public Sans Bold"/>
                <a:cs typeface="Public Sans Bold"/>
                <a:sym typeface="Public Sans Bold"/>
              </a:rPr>
              <a:t>Comparison Plots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564053" y="-1477201"/>
            <a:ext cx="5390494" cy="2982376"/>
            <a:chOff x="0" y="0"/>
            <a:chExt cx="7187325" cy="3976501"/>
          </a:xfrm>
        </p:grpSpPr>
        <p:grpSp>
          <p:nvGrpSpPr>
            <p:cNvPr name="Group 4" id="4"/>
            <p:cNvGrpSpPr/>
            <p:nvPr/>
          </p:nvGrpSpPr>
          <p:grpSpPr>
            <a:xfrm rot="-10800000">
              <a:off x="0" y="0"/>
              <a:ext cx="7187325" cy="3262226"/>
              <a:chOff x="0" y="0"/>
              <a:chExt cx="1239720" cy="562692"/>
            </a:xfrm>
          </p:grpSpPr>
          <p:sp>
            <p:nvSpPr>
              <p:cNvPr name="Freeform 5" id="5"/>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145DA0"/>
              </a:solidFill>
            </p:spPr>
          </p:sp>
          <p:sp>
            <p:nvSpPr>
              <p:cNvPr name="TextBox 6" id="6"/>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10800000">
              <a:off x="2511062" y="2547952"/>
              <a:ext cx="3673400" cy="1428550"/>
              <a:chOff x="0" y="0"/>
              <a:chExt cx="1643297" cy="639062"/>
            </a:xfrm>
          </p:grpSpPr>
          <p:sp>
            <p:nvSpPr>
              <p:cNvPr name="Freeform 8" id="8"/>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56AEFF"/>
              </a:solidFill>
              <a:ln w="57150" cap="sq">
                <a:solidFill>
                  <a:srgbClr val="FFFFFF"/>
                </a:solidFill>
                <a:prstDash val="solid"/>
                <a:miter/>
              </a:ln>
            </p:spPr>
          </p:sp>
          <p:sp>
            <p:nvSpPr>
              <p:cNvPr name="TextBox 9" id="9"/>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grpSp>
        <p:nvGrpSpPr>
          <p:cNvPr name="Group 10" id="10"/>
          <p:cNvGrpSpPr/>
          <p:nvPr/>
        </p:nvGrpSpPr>
        <p:grpSpPr>
          <a:xfrm rot="0">
            <a:off x="-673113" y="9251081"/>
            <a:ext cx="5321313" cy="2446670"/>
            <a:chOff x="0" y="0"/>
            <a:chExt cx="1223810" cy="562692"/>
          </a:xfrm>
        </p:grpSpPr>
        <p:sp>
          <p:nvSpPr>
            <p:cNvPr name="Freeform 11" id="11"/>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56AEFF"/>
            </a:solidFill>
          </p:spPr>
        </p:sp>
        <p:sp>
          <p:nvSpPr>
            <p:cNvPr name="TextBox 12" id="12"/>
            <p:cNvSpPr txBox="true"/>
            <p:nvPr/>
          </p:nvSpPr>
          <p:spPr>
            <a:xfrm>
              <a:off x="114300" y="-57150"/>
              <a:ext cx="995210" cy="619842"/>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673113" y="8675100"/>
            <a:ext cx="2673102" cy="1151961"/>
            <a:chOff x="0" y="0"/>
            <a:chExt cx="1482931" cy="639062"/>
          </a:xfrm>
        </p:grpSpPr>
        <p:sp>
          <p:nvSpPr>
            <p:cNvPr name="Freeform 14" id="14"/>
            <p:cNvSpPr/>
            <p:nvPr/>
          </p:nvSpPr>
          <p:spPr>
            <a:xfrm flipH="false" flipV="false" rot="0">
              <a:off x="0" y="0"/>
              <a:ext cx="1482931" cy="639062"/>
            </a:xfrm>
            <a:custGeom>
              <a:avLst/>
              <a:gdLst/>
              <a:ahLst/>
              <a:cxnLst/>
              <a:rect r="r" b="b" t="t" l="l"/>
              <a:pathLst>
                <a:path h="639062" w="1482931">
                  <a:moveTo>
                    <a:pt x="1482931" y="319531"/>
                  </a:moveTo>
                  <a:lnTo>
                    <a:pt x="1279731" y="639062"/>
                  </a:lnTo>
                  <a:lnTo>
                    <a:pt x="203200" y="639062"/>
                  </a:lnTo>
                  <a:lnTo>
                    <a:pt x="0" y="319531"/>
                  </a:lnTo>
                  <a:lnTo>
                    <a:pt x="203200" y="0"/>
                  </a:lnTo>
                  <a:lnTo>
                    <a:pt x="1279731" y="0"/>
                  </a:lnTo>
                  <a:lnTo>
                    <a:pt x="1482931" y="319531"/>
                  </a:lnTo>
                  <a:close/>
                </a:path>
              </a:pathLst>
            </a:custGeom>
            <a:solidFill>
              <a:srgbClr val="145DA0"/>
            </a:solidFill>
            <a:ln w="57150" cap="sq">
              <a:solidFill>
                <a:srgbClr val="FFFFFF"/>
              </a:solidFill>
              <a:prstDash val="solid"/>
              <a:miter/>
            </a:ln>
          </p:spPr>
        </p:sp>
        <p:sp>
          <p:nvSpPr>
            <p:cNvPr name="TextBox 15" id="15"/>
            <p:cNvSpPr txBox="true"/>
            <p:nvPr/>
          </p:nvSpPr>
          <p:spPr>
            <a:xfrm>
              <a:off x="114300" y="-57150"/>
              <a:ext cx="1254331" cy="696212"/>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0">
            <a:off x="2450358" y="9762097"/>
            <a:ext cx="14808942" cy="1198000"/>
            <a:chOff x="0" y="0"/>
            <a:chExt cx="7899698" cy="639062"/>
          </a:xfrm>
        </p:grpSpPr>
        <p:sp>
          <p:nvSpPr>
            <p:cNvPr name="Freeform 17" id="17"/>
            <p:cNvSpPr/>
            <p:nvPr/>
          </p:nvSpPr>
          <p:spPr>
            <a:xfrm flipH="false" flipV="false" rot="0">
              <a:off x="0" y="0"/>
              <a:ext cx="7899698" cy="639062"/>
            </a:xfrm>
            <a:custGeom>
              <a:avLst/>
              <a:gdLst/>
              <a:ahLst/>
              <a:cxnLst/>
              <a:rect r="r" b="b" t="t" l="l"/>
              <a:pathLst>
                <a:path h="639062" w="7899698">
                  <a:moveTo>
                    <a:pt x="7899698" y="319531"/>
                  </a:moveTo>
                  <a:lnTo>
                    <a:pt x="7696498" y="639062"/>
                  </a:lnTo>
                  <a:lnTo>
                    <a:pt x="203200" y="639062"/>
                  </a:lnTo>
                  <a:lnTo>
                    <a:pt x="0" y="319531"/>
                  </a:lnTo>
                  <a:lnTo>
                    <a:pt x="203200" y="0"/>
                  </a:lnTo>
                  <a:lnTo>
                    <a:pt x="7696498" y="0"/>
                  </a:lnTo>
                  <a:lnTo>
                    <a:pt x="7899698" y="319531"/>
                  </a:lnTo>
                  <a:close/>
                </a:path>
              </a:pathLst>
            </a:custGeom>
            <a:solidFill>
              <a:srgbClr val="145DA0"/>
            </a:solidFill>
            <a:ln w="57150" cap="sq">
              <a:solidFill>
                <a:srgbClr val="FFFFFF"/>
              </a:solidFill>
              <a:prstDash val="solid"/>
              <a:miter/>
            </a:ln>
          </p:spPr>
        </p:sp>
        <p:sp>
          <p:nvSpPr>
            <p:cNvPr name="TextBox 18" id="18"/>
            <p:cNvSpPr txBox="true"/>
            <p:nvPr/>
          </p:nvSpPr>
          <p:spPr>
            <a:xfrm>
              <a:off x="114300" y="-57150"/>
              <a:ext cx="7671098" cy="696212"/>
            </a:xfrm>
            <a:prstGeom prst="rect">
              <a:avLst/>
            </a:prstGeom>
          </p:spPr>
          <p:txBody>
            <a:bodyPr anchor="ctr" rtlCol="false" tIns="50800" lIns="50800" bIns="50800" rIns="50800"/>
            <a:lstStyle/>
            <a:p>
              <a:pPr algn="ctr">
                <a:lnSpc>
                  <a:spcPts val="3499"/>
                </a:lnSpc>
              </a:pPr>
            </a:p>
          </p:txBody>
        </p:sp>
      </p:grpSp>
      <p:sp>
        <p:nvSpPr>
          <p:cNvPr name="Freeform 19" id="19"/>
          <p:cNvSpPr/>
          <p:nvPr/>
        </p:nvSpPr>
        <p:spPr>
          <a:xfrm flipH="false" flipV="false" rot="-5400000">
            <a:off x="-1086039" y="3863443"/>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20" id="20"/>
          <p:cNvSpPr/>
          <p:nvPr/>
        </p:nvSpPr>
        <p:spPr>
          <a:xfrm flipH="false" flipV="false" rot="0">
            <a:off x="17043400" y="-184885"/>
            <a:ext cx="1529778" cy="397742"/>
          </a:xfrm>
          <a:custGeom>
            <a:avLst/>
            <a:gdLst/>
            <a:ahLst/>
            <a:cxnLst/>
            <a:rect r="r" b="b" t="t" l="l"/>
            <a:pathLst>
              <a:path h="397742" w="1529778">
                <a:moveTo>
                  <a:pt x="0" y="0"/>
                </a:moveTo>
                <a:lnTo>
                  <a:pt x="1529778" y="0"/>
                </a:lnTo>
                <a:lnTo>
                  <a:pt x="1529778" y="397743"/>
                </a:lnTo>
                <a:lnTo>
                  <a:pt x="0" y="3977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2952724" y="10076674"/>
            <a:ext cx="1529778" cy="397742"/>
          </a:xfrm>
          <a:custGeom>
            <a:avLst/>
            <a:gdLst/>
            <a:ahLst/>
            <a:cxnLst/>
            <a:rect r="r" b="b" t="t" l="l"/>
            <a:pathLst>
              <a:path h="397742" w="1529778">
                <a:moveTo>
                  <a:pt x="0" y="0"/>
                </a:moveTo>
                <a:lnTo>
                  <a:pt x="1529778" y="0"/>
                </a:lnTo>
                <a:lnTo>
                  <a:pt x="1529778" y="397742"/>
                </a:lnTo>
                <a:lnTo>
                  <a:pt x="0" y="397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7808289" y="6000750"/>
            <a:ext cx="991473" cy="677919"/>
          </a:xfrm>
          <a:custGeom>
            <a:avLst/>
            <a:gdLst/>
            <a:ahLst/>
            <a:cxnLst/>
            <a:rect r="r" b="b" t="t" l="l"/>
            <a:pathLst>
              <a:path h="677919" w="991473">
                <a:moveTo>
                  <a:pt x="0" y="0"/>
                </a:moveTo>
                <a:lnTo>
                  <a:pt x="991473" y="0"/>
                </a:lnTo>
                <a:lnTo>
                  <a:pt x="991473" y="677919"/>
                </a:lnTo>
                <a:lnTo>
                  <a:pt x="0" y="6779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1854200" y="-1709864"/>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4" id="24"/>
          <p:cNvSpPr/>
          <p:nvPr/>
        </p:nvSpPr>
        <p:spPr>
          <a:xfrm flipH="false" flipV="false" rot="0">
            <a:off x="11399076" y="9978798"/>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5" id="25"/>
          <p:cNvSpPr txBox="true"/>
          <p:nvPr/>
        </p:nvSpPr>
        <p:spPr>
          <a:xfrm rot="0">
            <a:off x="1244600" y="819150"/>
            <a:ext cx="8610229" cy="1071245"/>
          </a:xfrm>
          <a:prstGeom prst="rect">
            <a:avLst/>
          </a:prstGeom>
        </p:spPr>
        <p:txBody>
          <a:bodyPr anchor="t" rtlCol="false" tIns="0" lIns="0" bIns="0" rIns="0">
            <a:spAutoFit/>
          </a:bodyPr>
          <a:lstStyle/>
          <a:p>
            <a:pPr algn="l">
              <a:lnSpc>
                <a:spcPts val="8499"/>
              </a:lnSpc>
            </a:pPr>
            <a:r>
              <a:rPr lang="en-US" sz="6799" b="true">
                <a:solidFill>
                  <a:srgbClr val="000000"/>
                </a:solidFill>
                <a:latin typeface="Public Sans Bold"/>
                <a:ea typeface="Public Sans Bold"/>
                <a:cs typeface="Public Sans Bold"/>
                <a:sym typeface="Public Sans Bold"/>
              </a:rPr>
              <a:t>Abstract</a:t>
            </a:r>
          </a:p>
        </p:txBody>
      </p:sp>
      <p:sp>
        <p:nvSpPr>
          <p:cNvPr name="TextBox 26" id="26"/>
          <p:cNvSpPr txBox="true"/>
          <p:nvPr/>
        </p:nvSpPr>
        <p:spPr>
          <a:xfrm rot="0">
            <a:off x="1244600" y="2471420"/>
            <a:ext cx="17043400" cy="2273300"/>
          </a:xfrm>
          <a:prstGeom prst="rect">
            <a:avLst/>
          </a:prstGeom>
        </p:spPr>
        <p:txBody>
          <a:bodyPr anchor="t" rtlCol="false" tIns="0" lIns="0" bIns="0" rIns="0">
            <a:spAutoFit/>
          </a:bodyPr>
          <a:lstStyle/>
          <a:p>
            <a:pPr algn="l">
              <a:lnSpc>
                <a:spcPts val="4199"/>
              </a:lnSpc>
            </a:pPr>
            <a:r>
              <a:rPr lang="en-US" sz="2999" b="true">
                <a:solidFill>
                  <a:srgbClr val="000000"/>
                </a:solidFill>
                <a:latin typeface="Public Sans Bold"/>
                <a:ea typeface="Public Sans Bold"/>
                <a:cs typeface="Public Sans Bold"/>
                <a:sym typeface="Public Sans Bold"/>
              </a:rPr>
              <a:t>Objective</a:t>
            </a:r>
          </a:p>
          <a:p>
            <a:pPr algn="l">
              <a:lnSpc>
                <a:spcPts val="3499"/>
              </a:lnSpc>
            </a:pPr>
            <a:r>
              <a:rPr lang="en-US" sz="2499">
                <a:solidFill>
                  <a:srgbClr val="000000"/>
                </a:solidFill>
                <a:latin typeface="Public Sans"/>
                <a:ea typeface="Public Sans"/>
                <a:cs typeface="Public Sans"/>
                <a:sym typeface="Public Sans"/>
              </a:rPr>
              <a:t>The main objective </a:t>
            </a:r>
            <a:r>
              <a:rPr lang="en-US" sz="2499">
                <a:solidFill>
                  <a:srgbClr val="000000"/>
                </a:solidFill>
                <a:latin typeface="Public Sans"/>
                <a:ea typeface="Public Sans"/>
                <a:cs typeface="Public Sans"/>
                <a:sym typeface="Public Sans"/>
              </a:rPr>
              <a:t>of this project is to compare the performance of two advanced deep learning models. DeepLabV3+ and U-Net++, for plant segmentation in agricultural images. The focus is on accurately segmenting plant diseases by utilizing these models, aiming to improve crop monitoring and disease detection</a:t>
            </a:r>
          </a:p>
          <a:p>
            <a:pPr algn="ctr">
              <a:lnSpc>
                <a:spcPts val="3499"/>
              </a:lnSpc>
            </a:pPr>
          </a:p>
        </p:txBody>
      </p:sp>
      <p:sp>
        <p:nvSpPr>
          <p:cNvPr name="TextBox 27" id="27"/>
          <p:cNvSpPr txBox="true"/>
          <p:nvPr/>
        </p:nvSpPr>
        <p:spPr>
          <a:xfrm rot="0">
            <a:off x="1260625" y="4864922"/>
            <a:ext cx="17043400" cy="2711450"/>
          </a:xfrm>
          <a:prstGeom prst="rect">
            <a:avLst/>
          </a:prstGeom>
        </p:spPr>
        <p:txBody>
          <a:bodyPr anchor="t" rtlCol="false" tIns="0" lIns="0" bIns="0" rIns="0">
            <a:spAutoFit/>
          </a:bodyPr>
          <a:lstStyle/>
          <a:p>
            <a:pPr algn="l">
              <a:lnSpc>
                <a:spcPts val="4199"/>
              </a:lnSpc>
            </a:pPr>
            <a:r>
              <a:rPr lang="en-US" sz="2999" b="true">
                <a:solidFill>
                  <a:srgbClr val="000000"/>
                </a:solidFill>
                <a:latin typeface="Public Sans Bold"/>
                <a:ea typeface="Public Sans Bold"/>
                <a:cs typeface="Public Sans Bold"/>
                <a:sym typeface="Public Sans Bold"/>
              </a:rPr>
              <a:t>Review</a:t>
            </a:r>
          </a:p>
          <a:p>
            <a:pPr algn="l">
              <a:lnSpc>
                <a:spcPts val="3499"/>
              </a:lnSpc>
            </a:pPr>
            <a:r>
              <a:rPr lang="en-US" sz="2499">
                <a:solidFill>
                  <a:srgbClr val="000000"/>
                </a:solidFill>
                <a:latin typeface="Public Sans"/>
                <a:ea typeface="Public Sans"/>
                <a:cs typeface="Public Sans"/>
                <a:sym typeface="Public Sans"/>
              </a:rPr>
              <a:t>R</a:t>
            </a:r>
            <a:r>
              <a:rPr lang="en-US" sz="2499">
                <a:solidFill>
                  <a:srgbClr val="000000"/>
                </a:solidFill>
                <a:latin typeface="Public Sans"/>
                <a:ea typeface="Public Sans"/>
                <a:cs typeface="Public Sans"/>
                <a:sym typeface="Public Sans"/>
              </a:rPr>
              <a:t>ecent advancem</a:t>
            </a:r>
            <a:r>
              <a:rPr lang="en-US" sz="2499">
                <a:solidFill>
                  <a:srgbClr val="000000"/>
                </a:solidFill>
                <a:latin typeface="Public Sans"/>
                <a:ea typeface="Public Sans"/>
                <a:cs typeface="Public Sans"/>
                <a:sym typeface="Public Sans"/>
              </a:rPr>
              <a:t>ents in semantic segmen</a:t>
            </a:r>
            <a:r>
              <a:rPr lang="en-US" sz="2499">
                <a:solidFill>
                  <a:srgbClr val="000000"/>
                </a:solidFill>
                <a:latin typeface="Public Sans"/>
                <a:ea typeface="Public Sans"/>
                <a:cs typeface="Public Sans"/>
                <a:sym typeface="Public Sans"/>
              </a:rPr>
              <a:t>tation, particularly in agriculture, have leveraged deep learning models for accurate plant and disease identification. Models like DeepLabV3+ and U-Net++ have shown promise in various image segmentation tasks, but their effectiveness in plant segmentation remains a valuable area of research, especially for crop management and disease prevention.</a:t>
            </a:r>
          </a:p>
          <a:p>
            <a:pPr algn="ctr">
              <a:lnSpc>
                <a:spcPts val="349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145DA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145DA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56AEFF"/>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56AEFF"/>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aphicFrame>
        <p:nvGraphicFramePr>
          <p:cNvPr name="Table 20" id="20"/>
          <p:cNvGraphicFramePr>
            <a:graphicFrameLocks noGrp="true"/>
          </p:cNvGraphicFramePr>
          <p:nvPr/>
        </p:nvGraphicFramePr>
        <p:xfrm>
          <a:off x="1339850" y="1233149"/>
          <a:ext cx="16382312" cy="8489470"/>
        </p:xfrm>
        <a:graphic>
          <a:graphicData uri="http://schemas.openxmlformats.org/drawingml/2006/table">
            <a:tbl>
              <a:tblPr/>
              <a:tblGrid>
                <a:gridCol w="4001507"/>
                <a:gridCol w="5228760"/>
                <a:gridCol w="7152044"/>
              </a:tblGrid>
              <a:tr h="1129554">
                <a:tc>
                  <a:txBody>
                    <a:bodyPr anchor="t" rtlCol="false"/>
                    <a:lstStyle/>
                    <a:p>
                      <a:pPr algn="ctr">
                        <a:lnSpc>
                          <a:spcPts val="4200"/>
                        </a:lnSpc>
                        <a:defRPr/>
                      </a:pPr>
                      <a:r>
                        <a:rPr lang="en-US" sz="3000" b="true">
                          <a:solidFill>
                            <a:srgbClr val="000000"/>
                          </a:solidFill>
                          <a:latin typeface="Public Sans Bold"/>
                          <a:ea typeface="Public Sans Bold"/>
                          <a:cs typeface="Public Sans Bold"/>
                          <a:sym typeface="Public Sans Bold"/>
                        </a:rPr>
                        <a:t>Feature</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4200"/>
                        </a:lnSpc>
                        <a:defRPr/>
                      </a:pPr>
                      <a:r>
                        <a:rPr lang="en-US" sz="3000" b="true">
                          <a:solidFill>
                            <a:srgbClr val="FFFFFF"/>
                          </a:solidFill>
                          <a:latin typeface="Public Sans Bold"/>
                          <a:ea typeface="Public Sans Bold"/>
                          <a:cs typeface="Public Sans Bold"/>
                          <a:sym typeface="Public Sans Bold"/>
                        </a:rPr>
                        <a:t>DeepLab V3+</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45DA0"/>
                    </a:solidFill>
                  </a:tcPr>
                </a:tc>
                <a:tc>
                  <a:txBody>
                    <a:bodyPr anchor="t" rtlCol="false"/>
                    <a:lstStyle/>
                    <a:p>
                      <a:pPr algn="ctr">
                        <a:lnSpc>
                          <a:spcPts val="4200"/>
                        </a:lnSpc>
                        <a:defRPr/>
                      </a:pPr>
                      <a:r>
                        <a:rPr lang="en-US" sz="3000" b="true">
                          <a:solidFill>
                            <a:srgbClr val="FFFFFF"/>
                          </a:solidFill>
                          <a:latin typeface="Public Sans Bold"/>
                          <a:ea typeface="Public Sans Bold"/>
                          <a:cs typeface="Public Sans Bold"/>
                          <a:sym typeface="Public Sans Bold"/>
                        </a:rPr>
                        <a:t>U-Net++</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56AEFF"/>
                    </a:solidFill>
                  </a:tcPr>
                </a:tc>
              </a:tr>
              <a:tr h="1384008">
                <a:tc>
                  <a:txBody>
                    <a:bodyPr anchor="t" rtlCol="false"/>
                    <a:lstStyle/>
                    <a:p>
                      <a:pPr algn="l">
                        <a:lnSpc>
                          <a:spcPts val="3079"/>
                        </a:lnSpc>
                        <a:defRPr/>
                      </a:pPr>
                      <a:r>
                        <a:rPr lang="en-US" sz="2199">
                          <a:solidFill>
                            <a:srgbClr val="000000"/>
                          </a:solidFill>
                          <a:latin typeface="Public Sans"/>
                          <a:ea typeface="Public Sans"/>
                          <a:cs typeface="Public Sans"/>
                          <a:sym typeface="Public Sans"/>
                        </a:rPr>
                        <a:t>Architecture Type</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3079"/>
                        </a:lnSpc>
                        <a:defRPr/>
                      </a:pPr>
                      <a:r>
                        <a:rPr lang="en-US" sz="2199">
                          <a:solidFill>
                            <a:srgbClr val="FFFFFF"/>
                          </a:solidFill>
                          <a:latin typeface="Public Sans"/>
                          <a:ea typeface="Public Sans"/>
                          <a:cs typeface="Public Sans"/>
                          <a:sym typeface="Public Sans"/>
                        </a:rPr>
                        <a:t>Encoder-Decoder Atrous Spatial Pyramid Pooling</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45DA0"/>
                    </a:solidFill>
                  </a:tcPr>
                </a:tc>
                <a:tc>
                  <a:txBody>
                    <a:bodyPr anchor="t" rtlCol="false"/>
                    <a:lstStyle/>
                    <a:p>
                      <a:pPr algn="ctr">
                        <a:lnSpc>
                          <a:spcPts val="3079"/>
                        </a:lnSpc>
                        <a:defRPr/>
                      </a:pPr>
                      <a:r>
                        <a:rPr lang="en-US" sz="2199">
                          <a:solidFill>
                            <a:srgbClr val="FFFFFF"/>
                          </a:solidFill>
                          <a:latin typeface="Public Sans"/>
                          <a:ea typeface="Public Sans"/>
                          <a:cs typeface="Public Sans"/>
                          <a:sym typeface="Public Sans"/>
                        </a:rPr>
                        <a:t>Encoder-Decoder with nested, dense skip connections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56AEFF"/>
                    </a:solidFill>
                  </a:tcPr>
                </a:tc>
              </a:tr>
              <a:tr h="1384008">
                <a:tc>
                  <a:txBody>
                    <a:bodyPr anchor="t" rtlCol="false"/>
                    <a:lstStyle/>
                    <a:p>
                      <a:pPr algn="l">
                        <a:lnSpc>
                          <a:spcPts val="3079"/>
                        </a:lnSpc>
                        <a:defRPr/>
                      </a:pPr>
                      <a:r>
                        <a:rPr lang="en-US" sz="2199">
                          <a:solidFill>
                            <a:srgbClr val="000000"/>
                          </a:solidFill>
                          <a:latin typeface="Public Sans"/>
                          <a:ea typeface="Public Sans"/>
                          <a:cs typeface="Public Sans"/>
                          <a:sym typeface="Public Sans"/>
                        </a:rPr>
                        <a:t>Context Capture</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3079"/>
                        </a:lnSpc>
                        <a:defRPr/>
                      </a:pPr>
                      <a:r>
                        <a:rPr lang="en-US" sz="2199">
                          <a:solidFill>
                            <a:srgbClr val="FFFFFF"/>
                          </a:solidFill>
                          <a:latin typeface="Public Sans"/>
                          <a:ea typeface="Public Sans"/>
                          <a:cs typeface="Public Sans"/>
                          <a:sym typeface="Public Sans"/>
                        </a:rPr>
                        <a:t>Captures multi-scale context using ASSP</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45DA0"/>
                    </a:solidFill>
                  </a:tcPr>
                </a:tc>
                <a:tc>
                  <a:txBody>
                    <a:bodyPr anchor="t" rtlCol="false"/>
                    <a:lstStyle/>
                    <a:p>
                      <a:pPr algn="ctr">
                        <a:lnSpc>
                          <a:spcPts val="3079"/>
                        </a:lnSpc>
                        <a:defRPr/>
                      </a:pPr>
                      <a:r>
                        <a:rPr lang="en-US" sz="2199">
                          <a:solidFill>
                            <a:srgbClr val="FFFFFF"/>
                          </a:solidFill>
                          <a:latin typeface="Canva Sans"/>
                          <a:ea typeface="Canva Sans"/>
                          <a:cs typeface="Canva Sans"/>
                          <a:sym typeface="Canva Sans"/>
                        </a:rPr>
                        <a:t>Improves Semantic gap with intermediate dense pathways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56AEFF"/>
                    </a:solidFill>
                  </a:tcPr>
                </a:tc>
              </a:tr>
              <a:tr h="1823886">
                <a:tc>
                  <a:txBody>
                    <a:bodyPr anchor="t" rtlCol="false"/>
                    <a:lstStyle/>
                    <a:p>
                      <a:pPr algn="l">
                        <a:lnSpc>
                          <a:spcPts val="3079"/>
                        </a:lnSpc>
                        <a:defRPr/>
                      </a:pPr>
                      <a:r>
                        <a:rPr lang="en-US" sz="2199">
                          <a:solidFill>
                            <a:srgbClr val="000000"/>
                          </a:solidFill>
                          <a:latin typeface="Public Sans"/>
                          <a:ea typeface="Public Sans"/>
                          <a:cs typeface="Public Sans"/>
                          <a:sym typeface="Public Sans"/>
                        </a:rPr>
                        <a:t>Feature Propagation</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3079"/>
                        </a:lnSpc>
                        <a:defRPr/>
                      </a:pPr>
                      <a:endParaRPr lang="en-US" sz="1100"/>
                    </a:p>
                    <a:p>
                      <a:pPr algn="ctr">
                        <a:lnSpc>
                          <a:spcPts val="3079"/>
                        </a:lnSpc>
                      </a:pPr>
                      <a:r>
                        <a:rPr lang="en-US" sz="2199">
                          <a:solidFill>
                            <a:srgbClr val="FFFFFF"/>
                          </a:solidFill>
                          <a:latin typeface="Public Sans"/>
                          <a:ea typeface="Public Sans"/>
                          <a:cs typeface="Public Sans"/>
                          <a:sym typeface="Public Sans"/>
                        </a:rPr>
                        <a:t>Rel</a:t>
                      </a:r>
                      <a:r>
                        <a:rPr lang="en-US" sz="2199">
                          <a:solidFill>
                            <a:srgbClr val="FFFFFF"/>
                          </a:solidFill>
                          <a:latin typeface="Public Sans"/>
                          <a:ea typeface="Public Sans"/>
                          <a:cs typeface="Public Sans"/>
                          <a:sym typeface="Public Sans"/>
                        </a:rPr>
                        <a:t>ies on deeper encoder features</a:t>
                      </a:r>
                    </a:p>
                    <a:p>
                      <a:pPr algn="ctr">
                        <a:lnSpc>
                          <a:spcPts val="3079"/>
                        </a:lnSpc>
                      </a:pPr>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45DA0"/>
                    </a:solidFill>
                  </a:tcPr>
                </a:tc>
                <a:tc>
                  <a:txBody>
                    <a:bodyPr anchor="t" rtlCol="false"/>
                    <a:lstStyle/>
                    <a:p>
                      <a:pPr algn="ctr">
                        <a:lnSpc>
                          <a:spcPts val="3079"/>
                        </a:lnSpc>
                        <a:defRPr/>
                      </a:pPr>
                      <a:r>
                        <a:rPr lang="en-US" sz="2199">
                          <a:solidFill>
                            <a:srgbClr val="FFFFFF"/>
                          </a:solidFill>
                          <a:latin typeface="Public Sans"/>
                          <a:ea typeface="Public Sans"/>
                          <a:cs typeface="Public Sans"/>
                          <a:sym typeface="Public Sans"/>
                        </a:rPr>
                        <a:t>Enhanced by intermediate layers and short skip connections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56AEFF"/>
                    </a:solidFill>
                  </a:tcPr>
                </a:tc>
              </a:tr>
              <a:tr h="1384008">
                <a:tc>
                  <a:txBody>
                    <a:bodyPr anchor="t" rtlCol="false"/>
                    <a:lstStyle/>
                    <a:p>
                      <a:pPr algn="l">
                        <a:lnSpc>
                          <a:spcPts val="3079"/>
                        </a:lnSpc>
                        <a:defRPr/>
                      </a:pPr>
                      <a:r>
                        <a:rPr lang="en-US" sz="2199">
                          <a:solidFill>
                            <a:srgbClr val="000000"/>
                          </a:solidFill>
                          <a:latin typeface="Public Sans"/>
                          <a:ea typeface="Public Sans"/>
                          <a:cs typeface="Public Sans"/>
                          <a:sym typeface="Public Sans"/>
                        </a:rPr>
                        <a:t>Model Flexibility</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3079"/>
                        </a:lnSpc>
                        <a:defRPr/>
                      </a:pPr>
                      <a:r>
                        <a:rPr lang="en-US" sz="2199">
                          <a:solidFill>
                            <a:srgbClr val="FFFFFF"/>
                          </a:solidFill>
                          <a:latin typeface="Public Sans"/>
                          <a:ea typeface="Public Sans"/>
                          <a:cs typeface="Public Sans"/>
                          <a:sym typeface="Public Sans"/>
                        </a:rPr>
                        <a:t>Easily integrates with various backbones like ResNet</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45DA0"/>
                    </a:solidFill>
                  </a:tcPr>
                </a:tc>
                <a:tc>
                  <a:txBody>
                    <a:bodyPr anchor="t" rtlCol="false"/>
                    <a:lstStyle/>
                    <a:p>
                      <a:pPr algn="ctr">
                        <a:lnSpc>
                          <a:spcPts val="3079"/>
                        </a:lnSpc>
                        <a:defRPr/>
                      </a:pPr>
                      <a:r>
                        <a:rPr lang="en-US" sz="2199">
                          <a:solidFill>
                            <a:srgbClr val="FFFFFF"/>
                          </a:solidFill>
                          <a:latin typeface="Public Sans"/>
                          <a:ea typeface="Public Sans"/>
                          <a:cs typeface="Public Sans"/>
                          <a:sym typeface="Public Sans"/>
                        </a:rPr>
                        <a:t>Requires</a:t>
                      </a:r>
                      <a:r>
                        <a:rPr lang="en-US" sz="2199">
                          <a:solidFill>
                            <a:srgbClr val="FFFFFF"/>
                          </a:solidFill>
                          <a:latin typeface="Public Sans"/>
                          <a:ea typeface="Public Sans"/>
                          <a:cs typeface="Public Sans"/>
                          <a:sym typeface="Public Sans"/>
                        </a:rPr>
                        <a:t> more careful design for deep integration</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56AEFF"/>
                    </a:solidFill>
                  </a:tcPr>
                </a:tc>
              </a:tr>
              <a:tr h="1384008">
                <a:tc>
                  <a:txBody>
                    <a:bodyPr anchor="t" rtlCol="false"/>
                    <a:lstStyle/>
                    <a:p>
                      <a:pPr algn="l">
                        <a:lnSpc>
                          <a:spcPts val="3079"/>
                        </a:lnSpc>
                        <a:defRPr/>
                      </a:pPr>
                      <a:r>
                        <a:rPr lang="en-US" sz="2199">
                          <a:solidFill>
                            <a:srgbClr val="000000"/>
                          </a:solidFill>
                          <a:latin typeface="Public Sans"/>
                          <a:ea typeface="Public Sans"/>
                          <a:cs typeface="Public Sans"/>
                          <a:sym typeface="Public Sans"/>
                        </a:rPr>
                        <a:t>Performance in this Project</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c>
                  <a:txBody>
                    <a:bodyPr anchor="t" rtlCol="false"/>
                    <a:lstStyle/>
                    <a:p>
                      <a:pPr algn="ctr">
                        <a:lnSpc>
                          <a:spcPts val="3079"/>
                        </a:lnSpc>
                        <a:defRPr/>
                      </a:pPr>
                      <a:r>
                        <a:rPr lang="en-US" sz="2199">
                          <a:solidFill>
                            <a:srgbClr val="FFFFFF"/>
                          </a:solidFill>
                          <a:latin typeface="Public Sans"/>
                          <a:ea typeface="Public Sans"/>
                          <a:cs typeface="Public Sans"/>
                          <a:sym typeface="Public Sans"/>
                        </a:rPr>
                        <a:t>High IoU, good on large-scale features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145DA0"/>
                    </a:solidFill>
                  </a:tcPr>
                </a:tc>
                <a:tc>
                  <a:txBody>
                    <a:bodyPr anchor="t" rtlCol="false"/>
                    <a:lstStyle/>
                    <a:p>
                      <a:pPr algn="ctr">
                        <a:lnSpc>
                          <a:spcPts val="3079"/>
                        </a:lnSpc>
                        <a:defRPr/>
                      </a:pPr>
                      <a:r>
                        <a:rPr lang="en-US" sz="2199">
                          <a:solidFill>
                            <a:srgbClr val="FFFFFF"/>
                          </a:solidFill>
                          <a:latin typeface="Public Sans"/>
                          <a:ea typeface="Public Sans"/>
                          <a:cs typeface="Public Sans"/>
                          <a:sym typeface="Public Sans"/>
                        </a:rPr>
                        <a:t>Slightly better Dice score, effective on small weed regions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56AEFF"/>
                    </a:solidFill>
                  </a:tcPr>
                </a:tc>
              </a:tr>
            </a:tbl>
          </a:graphicData>
        </a:graphic>
      </p:graphicFrame>
      <p:sp>
        <p:nvSpPr>
          <p:cNvPr name="TextBox 21" id="21"/>
          <p:cNvSpPr txBox="true"/>
          <p:nvPr/>
        </p:nvSpPr>
        <p:spPr>
          <a:xfrm rot="0">
            <a:off x="6650839" y="65291"/>
            <a:ext cx="5081572" cy="990212"/>
          </a:xfrm>
          <a:prstGeom prst="rect">
            <a:avLst/>
          </a:prstGeom>
        </p:spPr>
        <p:txBody>
          <a:bodyPr anchor="t" rtlCol="false" tIns="0" lIns="0" bIns="0" rIns="0">
            <a:spAutoFit/>
          </a:bodyPr>
          <a:lstStyle/>
          <a:p>
            <a:pPr algn="ctr">
              <a:lnSpc>
                <a:spcPts val="7833"/>
              </a:lnSpc>
            </a:pPr>
            <a:r>
              <a:rPr lang="en-US" sz="6266" b="true">
                <a:solidFill>
                  <a:srgbClr val="000000"/>
                </a:solidFill>
                <a:latin typeface="Public Sans Bold"/>
                <a:ea typeface="Public Sans Bold"/>
                <a:cs typeface="Public Sans Bold"/>
                <a:sym typeface="Public Sans Bold"/>
              </a:rPr>
              <a:t>Comparision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2793645" y="6065232"/>
            <a:ext cx="9800312" cy="4412268"/>
            <a:chOff x="0" y="0"/>
            <a:chExt cx="899019" cy="404754"/>
          </a:xfrm>
        </p:grpSpPr>
        <p:sp>
          <p:nvSpPr>
            <p:cNvPr name="Freeform 4" id="4"/>
            <p:cNvSpPr/>
            <p:nvPr/>
          </p:nvSpPr>
          <p:spPr>
            <a:xfrm flipH="false" flipV="false" rot="0">
              <a:off x="0" y="0"/>
              <a:ext cx="899019" cy="404754"/>
            </a:xfrm>
            <a:custGeom>
              <a:avLst/>
              <a:gdLst/>
              <a:ahLst/>
              <a:cxnLst/>
              <a:rect r="r" b="b" t="t" l="l"/>
              <a:pathLst>
                <a:path h="404754" w="899019">
                  <a:moveTo>
                    <a:pt x="203200" y="0"/>
                  </a:moveTo>
                  <a:lnTo>
                    <a:pt x="899019" y="0"/>
                  </a:lnTo>
                  <a:lnTo>
                    <a:pt x="695819" y="404754"/>
                  </a:lnTo>
                  <a:lnTo>
                    <a:pt x="0" y="404754"/>
                  </a:lnTo>
                  <a:lnTo>
                    <a:pt x="203200" y="0"/>
                  </a:lnTo>
                  <a:close/>
                </a:path>
              </a:pathLst>
            </a:custGeom>
            <a:solidFill>
              <a:srgbClr val="145DA0"/>
            </a:solidFill>
          </p:spPr>
        </p:sp>
        <p:sp>
          <p:nvSpPr>
            <p:cNvPr name="TextBox 5" id="5"/>
            <p:cNvSpPr txBox="true"/>
            <p:nvPr/>
          </p:nvSpPr>
          <p:spPr>
            <a:xfrm>
              <a:off x="101600" y="-57150"/>
              <a:ext cx="695819" cy="461904"/>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true" flipV="false" rot="0">
            <a:off x="12860170" y="7734300"/>
            <a:ext cx="5427830" cy="1629871"/>
          </a:xfrm>
          <a:custGeom>
            <a:avLst/>
            <a:gdLst/>
            <a:ahLst/>
            <a:cxnLst/>
            <a:rect r="r" b="b" t="t" l="l"/>
            <a:pathLst>
              <a:path h="1629871" w="5427830">
                <a:moveTo>
                  <a:pt x="5427830" y="0"/>
                </a:moveTo>
                <a:lnTo>
                  <a:pt x="0" y="0"/>
                </a:lnTo>
                <a:lnTo>
                  <a:pt x="0" y="1629871"/>
                </a:lnTo>
                <a:lnTo>
                  <a:pt x="5427830" y="1629871"/>
                </a:lnTo>
                <a:lnTo>
                  <a:pt x="5427830" y="0"/>
                </a:lnTo>
                <a:close/>
              </a:path>
            </a:pathLst>
          </a:custGeom>
          <a:blipFill>
            <a:blip r:embed="rId3">
              <a:alphaModFix amt="75000"/>
              <a:extLst>
                <a:ext uri="{96DAC541-7B7A-43D3-8B79-37D633B846F1}">
                  <asvg:svgBlip xmlns:asvg="http://schemas.microsoft.com/office/drawing/2016/SVG/main" r:embed="rId4"/>
                </a:ext>
              </a:extLst>
            </a:blip>
            <a:stretch>
              <a:fillRect l="0" t="-78999" r="0" b="0"/>
            </a:stretch>
          </a:blipFill>
        </p:spPr>
      </p:sp>
      <p:grpSp>
        <p:nvGrpSpPr>
          <p:cNvPr name="Group 7" id="7"/>
          <p:cNvGrpSpPr/>
          <p:nvPr/>
        </p:nvGrpSpPr>
        <p:grpSpPr>
          <a:xfrm rot="0">
            <a:off x="11766690" y="-104420"/>
            <a:ext cx="12487551" cy="7709678"/>
            <a:chOff x="0" y="0"/>
            <a:chExt cx="609727" cy="376439"/>
          </a:xfrm>
        </p:grpSpPr>
        <p:sp>
          <p:nvSpPr>
            <p:cNvPr name="Freeform 8" id="8"/>
            <p:cNvSpPr/>
            <p:nvPr/>
          </p:nvSpPr>
          <p:spPr>
            <a:xfrm flipH="false" flipV="false" rot="0">
              <a:off x="0" y="0"/>
              <a:ext cx="609727" cy="376439"/>
            </a:xfrm>
            <a:custGeom>
              <a:avLst/>
              <a:gdLst/>
              <a:ahLst/>
              <a:cxnLst/>
              <a:rect r="r" b="b" t="t" l="l"/>
              <a:pathLst>
                <a:path h="376439" w="609727">
                  <a:moveTo>
                    <a:pt x="406527" y="0"/>
                  </a:moveTo>
                  <a:lnTo>
                    <a:pt x="0" y="0"/>
                  </a:lnTo>
                  <a:lnTo>
                    <a:pt x="203200" y="376439"/>
                  </a:lnTo>
                  <a:lnTo>
                    <a:pt x="609727" y="376439"/>
                  </a:lnTo>
                  <a:lnTo>
                    <a:pt x="406527" y="0"/>
                  </a:lnTo>
                  <a:close/>
                </a:path>
              </a:pathLst>
            </a:custGeom>
            <a:solidFill>
              <a:srgbClr val="56AEFF"/>
            </a:solidFill>
          </p:spPr>
        </p:sp>
        <p:sp>
          <p:nvSpPr>
            <p:cNvPr name="TextBox 9" id="9"/>
            <p:cNvSpPr txBox="true"/>
            <p:nvPr/>
          </p:nvSpPr>
          <p:spPr>
            <a:xfrm>
              <a:off x="101600" y="-57150"/>
              <a:ext cx="406527" cy="433589"/>
            </a:xfrm>
            <a:prstGeom prst="rect">
              <a:avLst/>
            </a:prstGeom>
          </p:spPr>
          <p:txBody>
            <a:bodyPr anchor="ctr" rtlCol="false" tIns="50800" lIns="50800" bIns="50800" rIns="50800"/>
            <a:lstStyle/>
            <a:p>
              <a:pPr algn="ctr">
                <a:lnSpc>
                  <a:spcPts val="3499"/>
                </a:lnSpc>
              </a:pPr>
            </a:p>
          </p:txBody>
        </p:sp>
      </p:grpSp>
      <p:sp>
        <p:nvSpPr>
          <p:cNvPr name="Freeform 10" id="10"/>
          <p:cNvSpPr/>
          <p:nvPr/>
        </p:nvSpPr>
        <p:spPr>
          <a:xfrm flipH="false" flipV="false" rot="0">
            <a:off x="13487901" y="1894291"/>
            <a:ext cx="1955764" cy="564508"/>
          </a:xfrm>
          <a:custGeom>
            <a:avLst/>
            <a:gdLst/>
            <a:ahLst/>
            <a:cxnLst/>
            <a:rect r="r" b="b" t="t" l="l"/>
            <a:pathLst>
              <a:path h="564508" w="1955764">
                <a:moveTo>
                  <a:pt x="0" y="0"/>
                </a:moveTo>
                <a:lnTo>
                  <a:pt x="1955764" y="0"/>
                </a:lnTo>
                <a:lnTo>
                  <a:pt x="1955764" y="564508"/>
                </a:lnTo>
                <a:lnTo>
                  <a:pt x="0" y="564508"/>
                </a:lnTo>
                <a:lnTo>
                  <a:pt x="0" y="0"/>
                </a:lnTo>
                <a:close/>
              </a:path>
            </a:pathLst>
          </a:custGeom>
          <a:blipFill>
            <a:blip r:embed="rId5">
              <a:extLst>
                <a:ext uri="{96DAC541-7B7A-43D3-8B79-37D633B846F1}">
                  <asvg:svgBlip xmlns:asvg="http://schemas.microsoft.com/office/drawing/2016/SVG/main" r:embed="rId6"/>
                </a:ext>
              </a:extLst>
            </a:blip>
            <a:stretch>
              <a:fillRect l="0" t="-65112" r="-21421" b="0"/>
            </a:stretch>
          </a:blipFill>
        </p:spPr>
      </p:sp>
      <p:sp>
        <p:nvSpPr>
          <p:cNvPr name="Freeform 11" id="11"/>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7">
              <a:extLst>
                <a:ext uri="{96DAC541-7B7A-43D3-8B79-37D633B846F1}">
                  <asvg:svgBlip xmlns:asvg="http://schemas.microsoft.com/office/drawing/2016/SVG/main" r:embed="rId8"/>
                </a:ext>
              </a:extLst>
            </a:blip>
            <a:stretch>
              <a:fillRect l="0" t="-483256" r="0" b="0"/>
            </a:stretch>
          </a:blipFill>
        </p:spPr>
      </p:sp>
      <p:grpSp>
        <p:nvGrpSpPr>
          <p:cNvPr name="Group 12" id="12"/>
          <p:cNvGrpSpPr/>
          <p:nvPr/>
        </p:nvGrpSpPr>
        <p:grpSpPr>
          <a:xfrm rot="-10800000">
            <a:off x="-1471996" y="-1362592"/>
            <a:ext cx="5119583" cy="2446670"/>
            <a:chOff x="0" y="0"/>
            <a:chExt cx="1177416" cy="562692"/>
          </a:xfrm>
        </p:grpSpPr>
        <p:sp>
          <p:nvSpPr>
            <p:cNvPr name="Freeform 13" id="13"/>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145DA0"/>
            </a:solidFill>
          </p:spPr>
        </p:sp>
        <p:sp>
          <p:nvSpPr>
            <p:cNvPr name="TextBox 14" id="14"/>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15" id="15"/>
          <p:cNvGrpSpPr/>
          <p:nvPr/>
        </p:nvGrpSpPr>
        <p:grpSpPr>
          <a:xfrm rot="-10800000">
            <a:off x="675045" y="-624938"/>
            <a:ext cx="5407290" cy="1198000"/>
            <a:chOff x="0" y="0"/>
            <a:chExt cx="2884471" cy="639062"/>
          </a:xfrm>
        </p:grpSpPr>
        <p:sp>
          <p:nvSpPr>
            <p:cNvPr name="Freeform 16" id="16"/>
            <p:cNvSpPr/>
            <p:nvPr/>
          </p:nvSpPr>
          <p:spPr>
            <a:xfrm flipH="false" flipV="false" rot="0">
              <a:off x="0" y="0"/>
              <a:ext cx="2884471" cy="639062"/>
            </a:xfrm>
            <a:custGeom>
              <a:avLst/>
              <a:gdLst/>
              <a:ahLst/>
              <a:cxnLst/>
              <a:rect r="r" b="b" t="t" l="l"/>
              <a:pathLst>
                <a:path h="639062" w="2884471">
                  <a:moveTo>
                    <a:pt x="2884471" y="319531"/>
                  </a:moveTo>
                  <a:lnTo>
                    <a:pt x="2681271" y="639062"/>
                  </a:lnTo>
                  <a:lnTo>
                    <a:pt x="203200" y="639062"/>
                  </a:lnTo>
                  <a:lnTo>
                    <a:pt x="0" y="319531"/>
                  </a:lnTo>
                  <a:lnTo>
                    <a:pt x="203200" y="0"/>
                  </a:lnTo>
                  <a:lnTo>
                    <a:pt x="2681271" y="0"/>
                  </a:lnTo>
                  <a:lnTo>
                    <a:pt x="2884471" y="319531"/>
                  </a:lnTo>
                  <a:close/>
                </a:path>
              </a:pathLst>
            </a:custGeom>
            <a:solidFill>
              <a:srgbClr val="56AEFF"/>
            </a:solidFill>
            <a:ln w="57150" cap="sq">
              <a:solidFill>
                <a:srgbClr val="FFFFFF"/>
              </a:solidFill>
              <a:prstDash val="solid"/>
              <a:miter/>
            </a:ln>
          </p:spPr>
        </p:sp>
        <p:sp>
          <p:nvSpPr>
            <p:cNvPr name="TextBox 17" id="17"/>
            <p:cNvSpPr txBox="true"/>
            <p:nvPr/>
          </p:nvSpPr>
          <p:spPr>
            <a:xfrm>
              <a:off x="114300" y="-57150"/>
              <a:ext cx="2655871" cy="696212"/>
            </a:xfrm>
            <a:prstGeom prst="rect">
              <a:avLst/>
            </a:prstGeom>
          </p:spPr>
          <p:txBody>
            <a:bodyPr anchor="ctr" rtlCol="false" tIns="50800" lIns="50800" bIns="50800" rIns="50800"/>
            <a:lstStyle/>
            <a:p>
              <a:pPr algn="ctr">
                <a:lnSpc>
                  <a:spcPts val="3499"/>
                </a:lnSpc>
              </a:pPr>
            </a:p>
          </p:txBody>
        </p:sp>
      </p:grpSp>
      <p:sp>
        <p:nvSpPr>
          <p:cNvPr name="Freeform 18" id="18"/>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9">
              <a:extLst>
                <a:ext uri="{96DAC541-7B7A-43D3-8B79-37D633B846F1}">
                  <asvg:svgBlip xmlns:asvg="http://schemas.microsoft.com/office/drawing/2016/SVG/main" r:embed="rId10"/>
                </a:ext>
              </a:extLst>
            </a:blip>
            <a:stretch>
              <a:fillRect l="0" t="-23484" r="0" b="0"/>
            </a:stretch>
          </a:blipFill>
        </p:spPr>
      </p:sp>
      <p:sp>
        <p:nvSpPr>
          <p:cNvPr name="Freeform 19" id="19"/>
          <p:cNvSpPr/>
          <p:nvPr/>
        </p:nvSpPr>
        <p:spPr>
          <a:xfrm flipH="false" flipV="false" rot="0">
            <a:off x="14783454" y="8829517"/>
            <a:ext cx="1320422" cy="249230"/>
          </a:xfrm>
          <a:custGeom>
            <a:avLst/>
            <a:gdLst/>
            <a:ahLst/>
            <a:cxnLst/>
            <a:rect r="r" b="b" t="t" l="l"/>
            <a:pathLst>
              <a:path h="249230" w="1320422">
                <a:moveTo>
                  <a:pt x="0" y="0"/>
                </a:moveTo>
                <a:lnTo>
                  <a:pt x="1320422" y="0"/>
                </a:lnTo>
                <a:lnTo>
                  <a:pt x="1320422" y="249229"/>
                </a:lnTo>
                <a:lnTo>
                  <a:pt x="0" y="24922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false" flipV="false" rot="0">
            <a:off x="18134593" y="-1050303"/>
            <a:ext cx="2668845" cy="2358592"/>
          </a:xfrm>
          <a:custGeom>
            <a:avLst/>
            <a:gdLst/>
            <a:ahLst/>
            <a:cxnLst/>
            <a:rect r="r" b="b" t="t" l="l"/>
            <a:pathLst>
              <a:path h="2358592" w="2668845">
                <a:moveTo>
                  <a:pt x="0" y="0"/>
                </a:moveTo>
                <a:lnTo>
                  <a:pt x="2668845" y="0"/>
                </a:lnTo>
                <a:lnTo>
                  <a:pt x="2668845" y="2358593"/>
                </a:lnTo>
                <a:lnTo>
                  <a:pt x="0" y="235859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22" id="22"/>
          <p:cNvGrpSpPr/>
          <p:nvPr/>
        </p:nvGrpSpPr>
        <p:grpSpPr>
          <a:xfrm rot="0">
            <a:off x="675045" y="2250123"/>
            <a:ext cx="10474451" cy="7355574"/>
            <a:chOff x="0" y="0"/>
            <a:chExt cx="2928400" cy="2056438"/>
          </a:xfrm>
        </p:grpSpPr>
        <p:sp>
          <p:nvSpPr>
            <p:cNvPr name="Freeform 23" id="23"/>
            <p:cNvSpPr/>
            <p:nvPr/>
          </p:nvSpPr>
          <p:spPr>
            <a:xfrm flipH="false" flipV="false" rot="0">
              <a:off x="0" y="0"/>
              <a:ext cx="2928400" cy="2056438"/>
            </a:xfrm>
            <a:custGeom>
              <a:avLst/>
              <a:gdLst/>
              <a:ahLst/>
              <a:cxnLst/>
              <a:rect r="r" b="b" t="t" l="l"/>
              <a:pathLst>
                <a:path h="2056438" w="2928400">
                  <a:moveTo>
                    <a:pt x="37695" y="0"/>
                  </a:moveTo>
                  <a:lnTo>
                    <a:pt x="2890705" y="0"/>
                  </a:lnTo>
                  <a:cubicBezTo>
                    <a:pt x="2900702" y="0"/>
                    <a:pt x="2910290" y="3971"/>
                    <a:pt x="2917360" y="11041"/>
                  </a:cubicBezTo>
                  <a:cubicBezTo>
                    <a:pt x="2924429" y="18110"/>
                    <a:pt x="2928400" y="27698"/>
                    <a:pt x="2928400" y="37695"/>
                  </a:cubicBezTo>
                  <a:lnTo>
                    <a:pt x="2928400" y="2018743"/>
                  </a:lnTo>
                  <a:cubicBezTo>
                    <a:pt x="2928400" y="2028740"/>
                    <a:pt x="2924429" y="2038328"/>
                    <a:pt x="2917360" y="2045397"/>
                  </a:cubicBezTo>
                  <a:cubicBezTo>
                    <a:pt x="2910290" y="2052467"/>
                    <a:pt x="2900702" y="2056438"/>
                    <a:pt x="2890705" y="2056438"/>
                  </a:cubicBezTo>
                  <a:lnTo>
                    <a:pt x="37695" y="2056438"/>
                  </a:lnTo>
                  <a:cubicBezTo>
                    <a:pt x="27698" y="2056438"/>
                    <a:pt x="18110" y="2052467"/>
                    <a:pt x="11041" y="2045397"/>
                  </a:cubicBezTo>
                  <a:cubicBezTo>
                    <a:pt x="3971" y="2038328"/>
                    <a:pt x="0" y="2028740"/>
                    <a:pt x="0" y="2018743"/>
                  </a:cubicBezTo>
                  <a:lnTo>
                    <a:pt x="0" y="37695"/>
                  </a:lnTo>
                  <a:cubicBezTo>
                    <a:pt x="0" y="27698"/>
                    <a:pt x="3971" y="18110"/>
                    <a:pt x="11041" y="11041"/>
                  </a:cubicBezTo>
                  <a:cubicBezTo>
                    <a:pt x="18110" y="3971"/>
                    <a:pt x="27698" y="0"/>
                    <a:pt x="37695" y="0"/>
                  </a:cubicBezTo>
                  <a:close/>
                </a:path>
              </a:pathLst>
            </a:custGeom>
            <a:solidFill>
              <a:srgbClr val="56AEFF">
                <a:alpha val="56863"/>
              </a:srgbClr>
            </a:solidFill>
          </p:spPr>
        </p:sp>
        <p:sp>
          <p:nvSpPr>
            <p:cNvPr name="TextBox 24" id="24"/>
            <p:cNvSpPr txBox="true"/>
            <p:nvPr/>
          </p:nvSpPr>
          <p:spPr>
            <a:xfrm>
              <a:off x="0" y="-57150"/>
              <a:ext cx="2928400" cy="2113588"/>
            </a:xfrm>
            <a:prstGeom prst="rect">
              <a:avLst/>
            </a:prstGeom>
          </p:spPr>
          <p:txBody>
            <a:bodyPr anchor="ctr" rtlCol="false" tIns="50800" lIns="50800" bIns="50800" rIns="50800"/>
            <a:lstStyle/>
            <a:p>
              <a:pPr algn="ctr">
                <a:lnSpc>
                  <a:spcPts val="3499"/>
                </a:lnSpc>
              </a:pPr>
            </a:p>
          </p:txBody>
        </p:sp>
      </p:grpSp>
      <p:grpSp>
        <p:nvGrpSpPr>
          <p:cNvPr name="Group 25" id="25"/>
          <p:cNvGrpSpPr>
            <a:grpSpLocks noChangeAspect="true"/>
          </p:cNvGrpSpPr>
          <p:nvPr/>
        </p:nvGrpSpPr>
        <p:grpSpPr>
          <a:xfrm rot="0">
            <a:off x="12209547" y="4148101"/>
            <a:ext cx="6327012" cy="3629097"/>
            <a:chOff x="0" y="0"/>
            <a:chExt cx="7981950" cy="4578350"/>
          </a:xfrm>
        </p:grpSpPr>
        <p:sp>
          <p:nvSpPr>
            <p:cNvPr name="Freeform 26" id="26"/>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27" id="27"/>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8" id="28"/>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9" id="29"/>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30" id="30"/>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17"/>
              <a:stretch>
                <a:fillRect l="-14965" t="0" r="-14965" b="0"/>
              </a:stretch>
            </a:blipFill>
          </p:spPr>
        </p:sp>
      </p:grpSp>
      <p:sp>
        <p:nvSpPr>
          <p:cNvPr name="TextBox 31" id="31"/>
          <p:cNvSpPr txBox="true"/>
          <p:nvPr/>
        </p:nvSpPr>
        <p:spPr>
          <a:xfrm rot="0">
            <a:off x="825403" y="1121727"/>
            <a:ext cx="4837735" cy="1071245"/>
          </a:xfrm>
          <a:prstGeom prst="rect">
            <a:avLst/>
          </a:prstGeom>
        </p:spPr>
        <p:txBody>
          <a:bodyPr anchor="t" rtlCol="false" tIns="0" lIns="0" bIns="0" rIns="0">
            <a:spAutoFit/>
          </a:bodyPr>
          <a:lstStyle/>
          <a:p>
            <a:pPr algn="l">
              <a:lnSpc>
                <a:spcPts val="8499"/>
              </a:lnSpc>
            </a:pPr>
            <a:r>
              <a:rPr lang="en-US" sz="6799" b="true">
                <a:solidFill>
                  <a:srgbClr val="000000"/>
                </a:solidFill>
                <a:latin typeface="Public Sans Bold"/>
                <a:ea typeface="Public Sans Bold"/>
                <a:cs typeface="Public Sans Bold"/>
                <a:sym typeface="Public Sans Bold"/>
              </a:rPr>
              <a:t>Conclusion</a:t>
            </a:r>
          </a:p>
        </p:txBody>
      </p:sp>
      <p:sp>
        <p:nvSpPr>
          <p:cNvPr name="TextBox 32" id="32"/>
          <p:cNvSpPr txBox="true"/>
          <p:nvPr/>
        </p:nvSpPr>
        <p:spPr>
          <a:xfrm rot="0">
            <a:off x="939703" y="2844555"/>
            <a:ext cx="9339975" cy="6131415"/>
          </a:xfrm>
          <a:prstGeom prst="rect">
            <a:avLst/>
          </a:prstGeom>
        </p:spPr>
        <p:txBody>
          <a:bodyPr anchor="t" rtlCol="false" tIns="0" lIns="0" bIns="0" rIns="0">
            <a:spAutoFit/>
          </a:bodyPr>
          <a:lstStyle/>
          <a:p>
            <a:pPr algn="just">
              <a:lnSpc>
                <a:spcPts val="3297"/>
              </a:lnSpc>
              <a:spcBef>
                <a:spcPct val="0"/>
              </a:spcBef>
            </a:pPr>
            <a:r>
              <a:rPr lang="en-US" sz="2355">
                <a:solidFill>
                  <a:srgbClr val="000000"/>
                </a:solidFill>
                <a:latin typeface="Public Sans"/>
                <a:ea typeface="Public Sans"/>
                <a:cs typeface="Public Sans"/>
                <a:sym typeface="Public Sans"/>
              </a:rPr>
              <a:t>This project demonstrated a comparative analysis of DeepLabV3+ and U-Net++ for plant segmentation in crop images. After training and evaluating both models on a custom dataset of 170 images, it was found that:</a:t>
            </a:r>
          </a:p>
          <a:p>
            <a:pPr algn="just">
              <a:lnSpc>
                <a:spcPts val="3297"/>
              </a:lnSpc>
              <a:spcBef>
                <a:spcPct val="0"/>
              </a:spcBef>
            </a:pPr>
          </a:p>
          <a:p>
            <a:pPr algn="just" marL="508593" indent="-254297" lvl="1">
              <a:lnSpc>
                <a:spcPts val="3297"/>
              </a:lnSpc>
              <a:spcBef>
                <a:spcPct val="0"/>
              </a:spcBef>
              <a:buFont typeface="Arial"/>
              <a:buChar char="•"/>
            </a:pPr>
            <a:r>
              <a:rPr lang="en-US" b="true" sz="2355">
                <a:solidFill>
                  <a:srgbClr val="000000"/>
                </a:solidFill>
                <a:latin typeface="Public Sans Bold"/>
                <a:ea typeface="Public Sans Bold"/>
                <a:cs typeface="Public Sans Bold"/>
                <a:sym typeface="Public Sans Bold"/>
              </a:rPr>
              <a:t>DeepLabV3+</a:t>
            </a:r>
            <a:r>
              <a:rPr lang="en-US" sz="2355">
                <a:solidFill>
                  <a:srgbClr val="000000"/>
                </a:solidFill>
                <a:latin typeface="Public Sans"/>
                <a:ea typeface="Public Sans"/>
                <a:cs typeface="Public Sans"/>
                <a:sym typeface="Public Sans"/>
              </a:rPr>
              <a:t> performed well in capturing large-scale features and showed high IoU scores.</a:t>
            </a:r>
          </a:p>
          <a:p>
            <a:pPr algn="just" marL="508593" indent="-254297" lvl="1">
              <a:lnSpc>
                <a:spcPts val="3297"/>
              </a:lnSpc>
              <a:spcBef>
                <a:spcPct val="0"/>
              </a:spcBef>
              <a:buFont typeface="Arial"/>
              <a:buChar char="•"/>
            </a:pPr>
            <a:r>
              <a:rPr lang="en-US" b="true" sz="2355">
                <a:solidFill>
                  <a:srgbClr val="000000"/>
                </a:solidFill>
                <a:latin typeface="Public Sans Bold"/>
                <a:ea typeface="Public Sans Bold"/>
                <a:cs typeface="Public Sans Bold"/>
                <a:sym typeface="Public Sans Bold"/>
              </a:rPr>
              <a:t>U-Net++ </a:t>
            </a:r>
            <a:r>
              <a:rPr lang="en-US" sz="2355">
                <a:solidFill>
                  <a:srgbClr val="000000"/>
                </a:solidFill>
                <a:latin typeface="Public Sans"/>
                <a:ea typeface="Public Sans"/>
                <a:cs typeface="Public Sans"/>
                <a:sym typeface="Public Sans"/>
              </a:rPr>
              <a:t>excelled in segmenting fine details and small plant structures, reflected by its higher Dice scores.</a:t>
            </a:r>
          </a:p>
          <a:p>
            <a:pPr algn="just">
              <a:lnSpc>
                <a:spcPts val="3297"/>
              </a:lnSpc>
              <a:spcBef>
                <a:spcPct val="0"/>
              </a:spcBef>
            </a:pPr>
          </a:p>
          <a:p>
            <a:pPr algn="just">
              <a:lnSpc>
                <a:spcPts val="3297"/>
              </a:lnSpc>
              <a:spcBef>
                <a:spcPct val="0"/>
              </a:spcBef>
            </a:pPr>
            <a:r>
              <a:rPr lang="en-US" sz="2355">
                <a:solidFill>
                  <a:srgbClr val="000000"/>
                </a:solidFill>
                <a:latin typeface="Public Sans"/>
                <a:ea typeface="Public Sans"/>
                <a:cs typeface="Public Sans"/>
                <a:sym typeface="Public Sans"/>
              </a:rPr>
              <a:t>Both models proved effective for plant segmentation tasks, and their strengths can be leveraged based on the specific needs of precision agriculture</a:t>
            </a:r>
          </a:p>
          <a:p>
            <a:pPr algn="just">
              <a:lnSpc>
                <a:spcPts val="3297"/>
              </a:lnSpc>
              <a:spcBef>
                <a:spcPct val="0"/>
              </a:spcBef>
            </a:pPr>
          </a:p>
          <a:p>
            <a:pPr algn="just">
              <a:lnSpc>
                <a:spcPts val="3297"/>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3625677" y="-1477201"/>
            <a:ext cx="5390494" cy="2446670"/>
            <a:chOff x="0" y="0"/>
            <a:chExt cx="1239720" cy="562692"/>
          </a:xfrm>
        </p:grpSpPr>
        <p:sp>
          <p:nvSpPr>
            <p:cNvPr name="Freeform 4" id="4"/>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145DA0"/>
            </a:solidFill>
          </p:spPr>
        </p:sp>
        <p:sp>
          <p:nvSpPr>
            <p:cNvPr name="TextBox 5" id="5"/>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726419" y="-1477201"/>
            <a:ext cx="5390494" cy="2446670"/>
            <a:chOff x="0" y="0"/>
            <a:chExt cx="1239720" cy="562692"/>
          </a:xfrm>
        </p:grpSpPr>
        <p:sp>
          <p:nvSpPr>
            <p:cNvPr name="Freeform 7" id="7"/>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145DA0"/>
            </a:solidFill>
          </p:spPr>
        </p:sp>
        <p:sp>
          <p:nvSpPr>
            <p:cNvPr name="TextBox 8" id="8"/>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5914948" y="433762"/>
            <a:ext cx="2755050" cy="1071412"/>
            <a:chOff x="0" y="0"/>
            <a:chExt cx="1643297" cy="639062"/>
          </a:xfrm>
        </p:grpSpPr>
        <p:sp>
          <p:nvSpPr>
            <p:cNvPr name="Freeform 10" id="10"/>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56AEFF"/>
            </a:solidFill>
            <a:ln w="57150" cap="sq">
              <a:solidFill>
                <a:srgbClr val="FFFFFF"/>
              </a:solidFill>
              <a:prstDash val="solid"/>
              <a:miter/>
            </a:ln>
          </p:spPr>
        </p:sp>
        <p:sp>
          <p:nvSpPr>
            <p:cNvPr name="TextBox 11" id="11"/>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380247" y="433762"/>
            <a:ext cx="2755050" cy="1071412"/>
            <a:chOff x="0" y="0"/>
            <a:chExt cx="1643297" cy="639062"/>
          </a:xfrm>
        </p:grpSpPr>
        <p:sp>
          <p:nvSpPr>
            <p:cNvPr name="Freeform 13" id="13"/>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56AEFF"/>
            </a:solidFill>
            <a:ln w="57150" cap="sq">
              <a:solidFill>
                <a:srgbClr val="FFFFFF"/>
              </a:solidFill>
              <a:prstDash val="solid"/>
              <a:miter/>
            </a:ln>
          </p:spPr>
        </p:sp>
        <p:sp>
          <p:nvSpPr>
            <p:cNvPr name="TextBox 14" id="14"/>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sp>
        <p:nvSpPr>
          <p:cNvPr name="TextBox 15" id="15"/>
          <p:cNvSpPr txBox="true"/>
          <p:nvPr/>
        </p:nvSpPr>
        <p:spPr>
          <a:xfrm rot="0">
            <a:off x="4676447" y="173692"/>
            <a:ext cx="8963353" cy="2147570"/>
          </a:xfrm>
          <a:prstGeom prst="rect">
            <a:avLst/>
          </a:prstGeom>
        </p:spPr>
        <p:txBody>
          <a:bodyPr anchor="t" rtlCol="false" tIns="0" lIns="0" bIns="0" rIns="0">
            <a:spAutoFit/>
          </a:bodyPr>
          <a:lstStyle/>
          <a:p>
            <a:pPr algn="ctr">
              <a:lnSpc>
                <a:spcPts val="8499"/>
              </a:lnSpc>
            </a:pPr>
            <a:r>
              <a:rPr lang="en-US" sz="6799" b="true">
                <a:solidFill>
                  <a:srgbClr val="000000"/>
                </a:solidFill>
                <a:latin typeface="Public Sans Bold"/>
                <a:ea typeface="Public Sans Bold"/>
                <a:cs typeface="Public Sans Bold"/>
                <a:sym typeface="Public Sans Bold"/>
              </a:rPr>
              <a:t>Applications and</a:t>
            </a:r>
          </a:p>
          <a:p>
            <a:pPr algn="ctr">
              <a:lnSpc>
                <a:spcPts val="8499"/>
              </a:lnSpc>
            </a:pPr>
            <a:r>
              <a:rPr lang="en-US" sz="6799" b="true">
                <a:solidFill>
                  <a:srgbClr val="000000"/>
                </a:solidFill>
                <a:latin typeface="Public Sans Bold"/>
                <a:ea typeface="Public Sans Bold"/>
                <a:cs typeface="Public Sans Bold"/>
                <a:sym typeface="Public Sans Bold"/>
              </a:rPr>
              <a:t>Future Scope</a:t>
            </a:r>
          </a:p>
        </p:txBody>
      </p:sp>
      <p:grpSp>
        <p:nvGrpSpPr>
          <p:cNvPr name="Group 16" id="16"/>
          <p:cNvGrpSpPr/>
          <p:nvPr/>
        </p:nvGrpSpPr>
        <p:grpSpPr>
          <a:xfrm rot="0">
            <a:off x="2374803" y="2378412"/>
            <a:ext cx="14363797" cy="6960369"/>
            <a:chOff x="0" y="0"/>
            <a:chExt cx="4015766" cy="1945949"/>
          </a:xfrm>
        </p:grpSpPr>
        <p:sp>
          <p:nvSpPr>
            <p:cNvPr name="Freeform 17" id="17"/>
            <p:cNvSpPr/>
            <p:nvPr/>
          </p:nvSpPr>
          <p:spPr>
            <a:xfrm flipH="false" flipV="false" rot="0">
              <a:off x="0" y="0"/>
              <a:ext cx="4015766" cy="1945949"/>
            </a:xfrm>
            <a:custGeom>
              <a:avLst/>
              <a:gdLst/>
              <a:ahLst/>
              <a:cxnLst/>
              <a:rect r="r" b="b" t="t" l="l"/>
              <a:pathLst>
                <a:path h="1945949" w="4015766">
                  <a:moveTo>
                    <a:pt x="27488" y="0"/>
                  </a:moveTo>
                  <a:lnTo>
                    <a:pt x="3988277" y="0"/>
                  </a:lnTo>
                  <a:cubicBezTo>
                    <a:pt x="4003459" y="0"/>
                    <a:pt x="4015766" y="12307"/>
                    <a:pt x="4015766" y="27488"/>
                  </a:cubicBezTo>
                  <a:lnTo>
                    <a:pt x="4015766" y="1918460"/>
                  </a:lnTo>
                  <a:cubicBezTo>
                    <a:pt x="4015766" y="1933642"/>
                    <a:pt x="4003459" y="1945949"/>
                    <a:pt x="3988277" y="1945949"/>
                  </a:cubicBezTo>
                  <a:lnTo>
                    <a:pt x="27488" y="1945949"/>
                  </a:lnTo>
                  <a:cubicBezTo>
                    <a:pt x="12307" y="1945949"/>
                    <a:pt x="0" y="1933642"/>
                    <a:pt x="0" y="1918460"/>
                  </a:cubicBezTo>
                  <a:lnTo>
                    <a:pt x="0" y="27488"/>
                  </a:lnTo>
                  <a:cubicBezTo>
                    <a:pt x="0" y="12307"/>
                    <a:pt x="12307" y="0"/>
                    <a:pt x="27488" y="0"/>
                  </a:cubicBezTo>
                  <a:close/>
                </a:path>
              </a:pathLst>
            </a:custGeom>
            <a:solidFill>
              <a:srgbClr val="56AEFF">
                <a:alpha val="56863"/>
              </a:srgbClr>
            </a:solidFill>
          </p:spPr>
        </p:sp>
        <p:sp>
          <p:nvSpPr>
            <p:cNvPr name="TextBox 18" id="18"/>
            <p:cNvSpPr txBox="true"/>
            <p:nvPr/>
          </p:nvSpPr>
          <p:spPr>
            <a:xfrm>
              <a:off x="0" y="-57150"/>
              <a:ext cx="4015766" cy="2003099"/>
            </a:xfrm>
            <a:prstGeom prst="rect">
              <a:avLst/>
            </a:prstGeom>
          </p:spPr>
          <p:txBody>
            <a:bodyPr anchor="ctr" rtlCol="false" tIns="50800" lIns="50800" bIns="50800" rIns="50800"/>
            <a:lstStyle/>
            <a:p>
              <a:pPr algn="ctr">
                <a:lnSpc>
                  <a:spcPts val="3499"/>
                </a:lnSpc>
              </a:pPr>
            </a:p>
          </p:txBody>
        </p:sp>
      </p:grpSp>
      <p:sp>
        <p:nvSpPr>
          <p:cNvPr name="TextBox 19" id="19"/>
          <p:cNvSpPr txBox="true"/>
          <p:nvPr/>
        </p:nvSpPr>
        <p:spPr>
          <a:xfrm rot="0">
            <a:off x="2838450" y="2811780"/>
            <a:ext cx="12915900" cy="6377940"/>
          </a:xfrm>
          <a:prstGeom prst="rect">
            <a:avLst/>
          </a:prstGeom>
        </p:spPr>
        <p:txBody>
          <a:bodyPr anchor="t" rtlCol="false" tIns="0" lIns="0" bIns="0" rIns="0">
            <a:spAutoFit/>
          </a:bodyPr>
          <a:lstStyle/>
          <a:p>
            <a:pPr algn="just" marL="539749" indent="-269875" lvl="1">
              <a:lnSpc>
                <a:spcPts val="3499"/>
              </a:lnSpc>
              <a:buFont typeface="Arial"/>
              <a:buChar char="•"/>
            </a:pPr>
            <a:r>
              <a:rPr lang="en-US" b="true" sz="2499">
                <a:solidFill>
                  <a:srgbClr val="000000"/>
                </a:solidFill>
                <a:latin typeface="Public Sans Bold"/>
                <a:ea typeface="Public Sans Bold"/>
                <a:cs typeface="Public Sans Bold"/>
                <a:sym typeface="Public Sans Bold"/>
              </a:rPr>
              <a:t>Smart Farming Systems: </a:t>
            </a:r>
            <a:r>
              <a:rPr lang="en-US" sz="2499">
                <a:solidFill>
                  <a:srgbClr val="000000"/>
                </a:solidFill>
                <a:latin typeface="Public Sans"/>
                <a:ea typeface="Public Sans"/>
                <a:cs typeface="Public Sans"/>
                <a:sym typeface="Public Sans"/>
              </a:rPr>
              <a:t>Integration with drones and robotic systems for real-time plant monitoring and automated weeding</a:t>
            </a:r>
            <a:r>
              <a:rPr lang="en-US" b="true" sz="2499">
                <a:solidFill>
                  <a:srgbClr val="000000"/>
                </a:solidFill>
                <a:latin typeface="Public Sans Bold"/>
                <a:ea typeface="Public Sans Bold"/>
                <a:cs typeface="Public Sans Bold"/>
                <a:sym typeface="Public Sans Bold"/>
              </a:rPr>
              <a:t>.</a:t>
            </a:r>
          </a:p>
          <a:p>
            <a:pPr algn="just">
              <a:lnSpc>
                <a:spcPts val="3220"/>
              </a:lnSpc>
              <a:spcBef>
                <a:spcPct val="0"/>
              </a:spcBef>
            </a:pPr>
          </a:p>
          <a:p>
            <a:pPr algn="just" marL="539749" indent="-269875" lvl="1">
              <a:lnSpc>
                <a:spcPts val="3499"/>
              </a:lnSpc>
              <a:spcBef>
                <a:spcPct val="0"/>
              </a:spcBef>
              <a:buFont typeface="Arial"/>
              <a:buChar char="•"/>
            </a:pPr>
            <a:r>
              <a:rPr lang="en-US" b="true" sz="2499">
                <a:solidFill>
                  <a:srgbClr val="000000"/>
                </a:solidFill>
                <a:latin typeface="Public Sans Bold"/>
                <a:ea typeface="Public Sans Bold"/>
                <a:cs typeface="Public Sans Bold"/>
                <a:sym typeface="Public Sans Bold"/>
              </a:rPr>
              <a:t>Agricultural Research :</a:t>
            </a:r>
            <a:r>
              <a:rPr lang="en-US" sz="2499">
                <a:solidFill>
                  <a:srgbClr val="000000"/>
                </a:solidFill>
                <a:latin typeface="Public Sans"/>
                <a:ea typeface="Public Sans"/>
                <a:cs typeface="Public Sans"/>
                <a:sym typeface="Public Sans"/>
              </a:rPr>
              <a:t> Supports plant phenotyping studies by isolating individual plant structures for analysis.</a:t>
            </a:r>
          </a:p>
          <a:p>
            <a:pPr algn="just">
              <a:lnSpc>
                <a:spcPts val="3220"/>
              </a:lnSpc>
              <a:spcBef>
                <a:spcPct val="0"/>
              </a:spcBef>
            </a:pPr>
          </a:p>
          <a:p>
            <a:pPr algn="just" marL="539749" indent="-269875" lvl="1">
              <a:lnSpc>
                <a:spcPts val="3499"/>
              </a:lnSpc>
              <a:spcBef>
                <a:spcPct val="0"/>
              </a:spcBef>
              <a:buFont typeface="Arial"/>
              <a:buChar char="•"/>
            </a:pPr>
            <a:r>
              <a:rPr lang="en-US" b="true" sz="2499">
                <a:solidFill>
                  <a:srgbClr val="000000"/>
                </a:solidFill>
                <a:latin typeface="Public Sans Bold"/>
                <a:ea typeface="Public Sans Bold"/>
                <a:cs typeface="Public Sans Bold"/>
                <a:sym typeface="Public Sans Bold"/>
              </a:rPr>
              <a:t>Crop Health Monitoring : </a:t>
            </a:r>
            <a:r>
              <a:rPr lang="en-US" sz="2499">
                <a:solidFill>
                  <a:srgbClr val="000000"/>
                </a:solidFill>
                <a:latin typeface="Public Sans"/>
                <a:ea typeface="Public Sans"/>
                <a:cs typeface="Public Sans"/>
                <a:sym typeface="Public Sans"/>
              </a:rPr>
              <a:t>Helps in identifying plant health status and detecting diseases early through visual patterns in segmented regions.</a:t>
            </a:r>
          </a:p>
          <a:p>
            <a:pPr algn="just">
              <a:lnSpc>
                <a:spcPts val="3220"/>
              </a:lnSpc>
              <a:spcBef>
                <a:spcPct val="0"/>
              </a:spcBef>
            </a:pPr>
          </a:p>
          <a:p>
            <a:pPr algn="just" marL="539749" indent="-269875" lvl="1">
              <a:lnSpc>
                <a:spcPts val="3499"/>
              </a:lnSpc>
              <a:spcBef>
                <a:spcPct val="0"/>
              </a:spcBef>
              <a:buFont typeface="Arial"/>
              <a:buChar char="•"/>
            </a:pPr>
            <a:r>
              <a:rPr lang="en-US" b="true" sz="2499">
                <a:solidFill>
                  <a:srgbClr val="000000"/>
                </a:solidFill>
                <a:latin typeface="Public Sans Bold"/>
                <a:ea typeface="Public Sans Bold"/>
                <a:cs typeface="Public Sans Bold"/>
                <a:sym typeface="Public Sans Bold"/>
              </a:rPr>
              <a:t>Instance and Panoptic Segmentation: </a:t>
            </a:r>
            <a:r>
              <a:rPr lang="en-US" sz="2499">
                <a:solidFill>
                  <a:srgbClr val="000000"/>
                </a:solidFill>
                <a:latin typeface="Public Sans"/>
                <a:ea typeface="Public Sans"/>
                <a:cs typeface="Public Sans"/>
                <a:sym typeface="Public Sans"/>
              </a:rPr>
              <a:t>Expanding from semantic segmentation to more detailed object-level segmentation for individual plant instances.</a:t>
            </a:r>
          </a:p>
          <a:p>
            <a:pPr algn="just">
              <a:lnSpc>
                <a:spcPts val="3220"/>
              </a:lnSpc>
              <a:spcBef>
                <a:spcPct val="0"/>
              </a:spcBef>
            </a:pPr>
          </a:p>
          <a:p>
            <a:pPr algn="just" marL="539749" indent="-269875" lvl="1">
              <a:lnSpc>
                <a:spcPts val="3499"/>
              </a:lnSpc>
              <a:spcBef>
                <a:spcPct val="0"/>
              </a:spcBef>
              <a:buFont typeface="Arial"/>
              <a:buChar char="•"/>
            </a:pPr>
            <a:r>
              <a:rPr lang="en-US" b="true" sz="2499">
                <a:solidFill>
                  <a:srgbClr val="000000"/>
                </a:solidFill>
                <a:latin typeface="Public Sans Bold"/>
                <a:ea typeface="Public Sans Bold"/>
                <a:cs typeface="Public Sans Bold"/>
                <a:sym typeface="Public Sans Bold"/>
              </a:rPr>
              <a:t>Larger and Diverse Datasets:</a:t>
            </a:r>
            <a:r>
              <a:rPr lang="en-US" sz="2499">
                <a:solidFill>
                  <a:srgbClr val="000000"/>
                </a:solidFill>
                <a:latin typeface="Public Sans"/>
                <a:ea typeface="Public Sans"/>
                <a:cs typeface="Public Sans"/>
                <a:sym typeface="Public Sans"/>
              </a:rPr>
              <a:t> Training models on more diverse crop types, field conditions, and geographic variations to improve generalizability.</a:t>
            </a:r>
          </a:p>
          <a:p>
            <a:pPr algn="just">
              <a:lnSpc>
                <a:spcPts val="3220"/>
              </a:lnSpc>
              <a:spcBef>
                <a:spcPct val="0"/>
              </a:spcBef>
            </a:pPr>
          </a:p>
        </p:txBody>
      </p:sp>
      <p:sp>
        <p:nvSpPr>
          <p:cNvPr name="Freeform 20" id="20"/>
          <p:cNvSpPr/>
          <p:nvPr/>
        </p:nvSpPr>
        <p:spPr>
          <a:xfrm flipH="false" flipV="false" rot="5400000">
            <a:off x="-289309" y="1124240"/>
            <a:ext cx="1314829" cy="417924"/>
          </a:xfrm>
          <a:custGeom>
            <a:avLst/>
            <a:gdLst/>
            <a:ahLst/>
            <a:cxnLst/>
            <a:rect r="r" b="b" t="t" l="l"/>
            <a:pathLst>
              <a:path h="417924" w="1314829">
                <a:moveTo>
                  <a:pt x="0" y="0"/>
                </a:moveTo>
                <a:lnTo>
                  <a:pt x="1314829" y="0"/>
                </a:lnTo>
                <a:lnTo>
                  <a:pt x="1314829" y="417924"/>
                </a:lnTo>
                <a:lnTo>
                  <a:pt x="0" y="41792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21" id="21"/>
          <p:cNvSpPr/>
          <p:nvPr/>
        </p:nvSpPr>
        <p:spPr>
          <a:xfrm flipH="false" flipV="false" rot="0">
            <a:off x="17761450" y="2809883"/>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6738600" y="-1282322"/>
            <a:ext cx="2327481" cy="2056911"/>
          </a:xfrm>
          <a:custGeom>
            <a:avLst/>
            <a:gdLst/>
            <a:ahLst/>
            <a:cxnLst/>
            <a:rect r="r" b="b" t="t" l="l"/>
            <a:pathLst>
              <a:path h="2056911" w="2327481">
                <a:moveTo>
                  <a:pt x="0" y="0"/>
                </a:moveTo>
                <a:lnTo>
                  <a:pt x="2327481" y="0"/>
                </a:lnTo>
                <a:lnTo>
                  <a:pt x="2327481" y="2056911"/>
                </a:lnTo>
                <a:lnTo>
                  <a:pt x="0" y="2056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24" id="24"/>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657600"/>
            <a:chOff x="0" y="0"/>
            <a:chExt cx="4816593" cy="963319"/>
          </a:xfrm>
        </p:grpSpPr>
        <p:sp>
          <p:nvSpPr>
            <p:cNvPr name="Freeform 3" id="3"/>
            <p:cNvSpPr/>
            <p:nvPr/>
          </p:nvSpPr>
          <p:spPr>
            <a:xfrm flipH="false" flipV="false" rot="0">
              <a:off x="0" y="0"/>
              <a:ext cx="4816592" cy="963319"/>
            </a:xfrm>
            <a:custGeom>
              <a:avLst/>
              <a:gdLst/>
              <a:ahLst/>
              <a:cxnLst/>
              <a:rect r="r" b="b" t="t" l="l"/>
              <a:pathLst>
                <a:path h="963319" w="4816592">
                  <a:moveTo>
                    <a:pt x="0" y="0"/>
                  </a:moveTo>
                  <a:lnTo>
                    <a:pt x="4816592" y="0"/>
                  </a:lnTo>
                  <a:lnTo>
                    <a:pt x="4816592" y="963319"/>
                  </a:lnTo>
                  <a:lnTo>
                    <a:pt x="0" y="963319"/>
                  </a:lnTo>
                  <a:close/>
                </a:path>
              </a:pathLst>
            </a:custGeom>
            <a:solidFill>
              <a:srgbClr val="56AEFF"/>
            </a:solidFill>
          </p:spPr>
        </p:sp>
        <p:sp>
          <p:nvSpPr>
            <p:cNvPr name="TextBox 4" id="4"/>
            <p:cNvSpPr txBox="true"/>
            <p:nvPr/>
          </p:nvSpPr>
          <p:spPr>
            <a:xfrm>
              <a:off x="0" y="-66675"/>
              <a:ext cx="4816593" cy="1029994"/>
            </a:xfrm>
            <a:prstGeom prst="rect">
              <a:avLst/>
            </a:prstGeom>
          </p:spPr>
          <p:txBody>
            <a:bodyPr anchor="ctr" rtlCol="false" tIns="50800" lIns="50800" bIns="50800" rIns="50800"/>
            <a:lstStyle/>
            <a:p>
              <a:pPr algn="ctr">
                <a:lnSpc>
                  <a:spcPts val="3319"/>
                </a:lnSpc>
              </a:pPr>
            </a:p>
          </p:txBody>
        </p:sp>
      </p:grpSp>
      <p:sp>
        <p:nvSpPr>
          <p:cNvPr name="AutoShape 5" id="5"/>
          <p:cNvSpPr/>
          <p:nvPr/>
        </p:nvSpPr>
        <p:spPr>
          <a:xfrm>
            <a:off x="1028700" y="3371850"/>
            <a:ext cx="1494277" cy="0"/>
          </a:xfrm>
          <a:prstGeom prst="line">
            <a:avLst/>
          </a:prstGeom>
          <a:ln cap="flat" w="114300">
            <a:solidFill>
              <a:srgbClr val="FFFFFF"/>
            </a:solidFill>
            <a:prstDash val="solid"/>
            <a:headEnd type="none" len="sm" w="sm"/>
            <a:tailEnd type="none" len="sm" w="sm"/>
          </a:ln>
        </p:spPr>
      </p:sp>
      <p:sp>
        <p:nvSpPr>
          <p:cNvPr name="TextBox 6" id="6"/>
          <p:cNvSpPr txBox="true"/>
          <p:nvPr/>
        </p:nvSpPr>
        <p:spPr>
          <a:xfrm rot="0">
            <a:off x="1028700" y="1888706"/>
            <a:ext cx="6172387" cy="1019716"/>
          </a:xfrm>
          <a:prstGeom prst="rect">
            <a:avLst/>
          </a:prstGeom>
        </p:spPr>
        <p:txBody>
          <a:bodyPr anchor="t" rtlCol="false" tIns="0" lIns="0" bIns="0" rIns="0">
            <a:spAutoFit/>
          </a:bodyPr>
          <a:lstStyle/>
          <a:p>
            <a:pPr algn="l">
              <a:lnSpc>
                <a:spcPts val="8160"/>
              </a:lnSpc>
            </a:pPr>
            <a:r>
              <a:rPr lang="en-US" sz="6277">
                <a:solidFill>
                  <a:srgbClr val="FFFFFF"/>
                </a:solidFill>
                <a:latin typeface="League Spartan"/>
                <a:ea typeface="League Spartan"/>
                <a:cs typeface="League Spartan"/>
                <a:sym typeface="League Spartan"/>
              </a:rPr>
              <a:t>References</a:t>
            </a:r>
          </a:p>
        </p:txBody>
      </p:sp>
      <p:grpSp>
        <p:nvGrpSpPr>
          <p:cNvPr name="Group 7" id="7"/>
          <p:cNvGrpSpPr/>
          <p:nvPr/>
        </p:nvGrpSpPr>
        <p:grpSpPr>
          <a:xfrm rot="0">
            <a:off x="-2445003" y="-381000"/>
            <a:ext cx="7226805" cy="1028700"/>
            <a:chOff x="0" y="0"/>
            <a:chExt cx="3380667" cy="481221"/>
          </a:xfrm>
        </p:grpSpPr>
        <p:sp>
          <p:nvSpPr>
            <p:cNvPr name="Freeform 8" id="8"/>
            <p:cNvSpPr/>
            <p:nvPr/>
          </p:nvSpPr>
          <p:spPr>
            <a:xfrm flipH="false" flipV="false" rot="0">
              <a:off x="0" y="0"/>
              <a:ext cx="3380667" cy="481221"/>
            </a:xfrm>
            <a:custGeom>
              <a:avLst/>
              <a:gdLst/>
              <a:ahLst/>
              <a:cxnLst/>
              <a:rect r="r" b="b" t="t" l="l"/>
              <a:pathLst>
                <a:path h="481221" w="3380667">
                  <a:moveTo>
                    <a:pt x="203200" y="0"/>
                  </a:moveTo>
                  <a:lnTo>
                    <a:pt x="3380667" y="0"/>
                  </a:lnTo>
                  <a:lnTo>
                    <a:pt x="3177467" y="481221"/>
                  </a:lnTo>
                  <a:lnTo>
                    <a:pt x="0" y="481221"/>
                  </a:lnTo>
                  <a:lnTo>
                    <a:pt x="203200" y="0"/>
                  </a:lnTo>
                  <a:close/>
                </a:path>
              </a:pathLst>
            </a:custGeom>
            <a:solidFill>
              <a:srgbClr val="145DA0"/>
            </a:solidFill>
          </p:spPr>
        </p:sp>
        <p:sp>
          <p:nvSpPr>
            <p:cNvPr name="TextBox 9" id="9"/>
            <p:cNvSpPr txBox="true"/>
            <p:nvPr/>
          </p:nvSpPr>
          <p:spPr>
            <a:xfrm>
              <a:off x="101600" y="-66675"/>
              <a:ext cx="3177467" cy="547896"/>
            </a:xfrm>
            <a:prstGeom prst="rect">
              <a:avLst/>
            </a:prstGeom>
          </p:spPr>
          <p:txBody>
            <a:bodyPr anchor="ctr" rtlCol="false" tIns="50800" lIns="50800" bIns="50800" rIns="50800"/>
            <a:lstStyle/>
            <a:p>
              <a:pPr algn="ctr">
                <a:lnSpc>
                  <a:spcPts val="3319"/>
                </a:lnSpc>
              </a:pPr>
            </a:p>
          </p:txBody>
        </p:sp>
      </p:grpSp>
      <p:grpSp>
        <p:nvGrpSpPr>
          <p:cNvPr name="Group 10" id="10"/>
          <p:cNvGrpSpPr/>
          <p:nvPr/>
        </p:nvGrpSpPr>
        <p:grpSpPr>
          <a:xfrm rot="0">
            <a:off x="12591857" y="9867554"/>
            <a:ext cx="6580569" cy="838892"/>
            <a:chOff x="0" y="0"/>
            <a:chExt cx="3770039" cy="480605"/>
          </a:xfrm>
        </p:grpSpPr>
        <p:sp>
          <p:nvSpPr>
            <p:cNvPr name="Freeform 11" id="11"/>
            <p:cNvSpPr/>
            <p:nvPr/>
          </p:nvSpPr>
          <p:spPr>
            <a:xfrm flipH="false" flipV="false" rot="0">
              <a:off x="0" y="0"/>
              <a:ext cx="3770038" cy="480605"/>
            </a:xfrm>
            <a:custGeom>
              <a:avLst/>
              <a:gdLst/>
              <a:ahLst/>
              <a:cxnLst/>
              <a:rect r="r" b="b" t="t" l="l"/>
              <a:pathLst>
                <a:path h="480605" w="3770038">
                  <a:moveTo>
                    <a:pt x="203200" y="0"/>
                  </a:moveTo>
                  <a:lnTo>
                    <a:pt x="3770038" y="0"/>
                  </a:lnTo>
                  <a:lnTo>
                    <a:pt x="3566838" y="480605"/>
                  </a:lnTo>
                  <a:lnTo>
                    <a:pt x="0" y="480605"/>
                  </a:lnTo>
                  <a:lnTo>
                    <a:pt x="203200" y="0"/>
                  </a:lnTo>
                  <a:close/>
                </a:path>
              </a:pathLst>
            </a:custGeom>
            <a:solidFill>
              <a:srgbClr val="145DA0"/>
            </a:solidFill>
          </p:spPr>
        </p:sp>
        <p:sp>
          <p:nvSpPr>
            <p:cNvPr name="TextBox 12" id="12"/>
            <p:cNvSpPr txBox="true"/>
            <p:nvPr/>
          </p:nvSpPr>
          <p:spPr>
            <a:xfrm>
              <a:off x="101600" y="-66675"/>
              <a:ext cx="3566839" cy="547280"/>
            </a:xfrm>
            <a:prstGeom prst="rect">
              <a:avLst/>
            </a:prstGeom>
          </p:spPr>
          <p:txBody>
            <a:bodyPr anchor="ctr" rtlCol="false" tIns="50800" lIns="50800" bIns="50800" rIns="50800"/>
            <a:lstStyle/>
            <a:p>
              <a:pPr algn="ctr">
                <a:lnSpc>
                  <a:spcPts val="3319"/>
                </a:lnSpc>
              </a:pPr>
            </a:p>
          </p:txBody>
        </p:sp>
      </p:grpSp>
      <p:grpSp>
        <p:nvGrpSpPr>
          <p:cNvPr name="Group 13" id="13"/>
          <p:cNvGrpSpPr/>
          <p:nvPr/>
        </p:nvGrpSpPr>
        <p:grpSpPr>
          <a:xfrm rot="0">
            <a:off x="1028700" y="4699333"/>
            <a:ext cx="16891195" cy="3873167"/>
            <a:chOff x="0" y="0"/>
            <a:chExt cx="4722364" cy="1082843"/>
          </a:xfrm>
        </p:grpSpPr>
        <p:sp>
          <p:nvSpPr>
            <p:cNvPr name="Freeform 14" id="14"/>
            <p:cNvSpPr/>
            <p:nvPr/>
          </p:nvSpPr>
          <p:spPr>
            <a:xfrm flipH="false" flipV="false" rot="0">
              <a:off x="0" y="0"/>
              <a:ext cx="4722364" cy="1082843"/>
            </a:xfrm>
            <a:custGeom>
              <a:avLst/>
              <a:gdLst/>
              <a:ahLst/>
              <a:cxnLst/>
              <a:rect r="r" b="b" t="t" l="l"/>
              <a:pathLst>
                <a:path h="1082843" w="4722364">
                  <a:moveTo>
                    <a:pt x="23375" y="0"/>
                  </a:moveTo>
                  <a:lnTo>
                    <a:pt x="4698989" y="0"/>
                  </a:lnTo>
                  <a:cubicBezTo>
                    <a:pt x="4705189" y="0"/>
                    <a:pt x="4711134" y="2463"/>
                    <a:pt x="4715518" y="6846"/>
                  </a:cubicBezTo>
                  <a:cubicBezTo>
                    <a:pt x="4719902" y="11230"/>
                    <a:pt x="4722364" y="17176"/>
                    <a:pt x="4722364" y="23375"/>
                  </a:cubicBezTo>
                  <a:lnTo>
                    <a:pt x="4722364" y="1059467"/>
                  </a:lnTo>
                  <a:cubicBezTo>
                    <a:pt x="4722364" y="1072377"/>
                    <a:pt x="4711899" y="1082843"/>
                    <a:pt x="4698989" y="1082843"/>
                  </a:cubicBezTo>
                  <a:lnTo>
                    <a:pt x="23375" y="1082843"/>
                  </a:lnTo>
                  <a:cubicBezTo>
                    <a:pt x="17176" y="1082843"/>
                    <a:pt x="11230" y="1080380"/>
                    <a:pt x="6846" y="1075996"/>
                  </a:cubicBezTo>
                  <a:cubicBezTo>
                    <a:pt x="2463" y="1071612"/>
                    <a:pt x="0" y="1065667"/>
                    <a:pt x="0" y="1059467"/>
                  </a:cubicBezTo>
                  <a:lnTo>
                    <a:pt x="0" y="23375"/>
                  </a:lnTo>
                  <a:cubicBezTo>
                    <a:pt x="0" y="10466"/>
                    <a:pt x="10466" y="0"/>
                    <a:pt x="23375" y="0"/>
                  </a:cubicBezTo>
                  <a:close/>
                </a:path>
              </a:pathLst>
            </a:custGeom>
            <a:solidFill>
              <a:srgbClr val="56AEFF">
                <a:alpha val="56863"/>
              </a:srgbClr>
            </a:solidFill>
          </p:spPr>
        </p:sp>
        <p:sp>
          <p:nvSpPr>
            <p:cNvPr name="TextBox 15" id="15"/>
            <p:cNvSpPr txBox="true"/>
            <p:nvPr/>
          </p:nvSpPr>
          <p:spPr>
            <a:xfrm>
              <a:off x="0" y="-57150"/>
              <a:ext cx="4722364" cy="1139993"/>
            </a:xfrm>
            <a:prstGeom prst="rect">
              <a:avLst/>
            </a:prstGeom>
          </p:spPr>
          <p:txBody>
            <a:bodyPr anchor="ctr" rtlCol="false" tIns="50800" lIns="50800" bIns="50800" rIns="50800"/>
            <a:lstStyle/>
            <a:p>
              <a:pPr algn="ctr">
                <a:lnSpc>
                  <a:spcPts val="3499"/>
                </a:lnSpc>
              </a:pPr>
              <a:r>
                <a:rPr lang="en-US" sz="2499">
                  <a:solidFill>
                    <a:srgbClr val="FFFFFF">
                      <a:alpha val="56863"/>
                    </a:srgbClr>
                  </a:solidFill>
                  <a:latin typeface="Public Sans"/>
                  <a:ea typeface="Public Sans"/>
                  <a:cs typeface="Public Sans"/>
                  <a:sym typeface="Public Sans"/>
                </a:rPr>
                <a:t> </a:t>
              </a:r>
            </a:p>
          </p:txBody>
        </p:sp>
      </p:grpSp>
      <p:sp>
        <p:nvSpPr>
          <p:cNvPr name="TextBox 16" id="16"/>
          <p:cNvSpPr txBox="true"/>
          <p:nvPr/>
        </p:nvSpPr>
        <p:spPr>
          <a:xfrm rot="0">
            <a:off x="1549400" y="4895850"/>
            <a:ext cx="19326483" cy="835001"/>
          </a:xfrm>
          <a:prstGeom prst="rect">
            <a:avLst/>
          </a:prstGeom>
        </p:spPr>
        <p:txBody>
          <a:bodyPr anchor="t" rtlCol="false" tIns="0" lIns="0" bIns="0" rIns="0">
            <a:spAutoFit/>
          </a:bodyPr>
          <a:lstStyle/>
          <a:p>
            <a:pPr algn="l" marL="588526" indent="-294263" lvl="1">
              <a:lnSpc>
                <a:spcPts val="3816"/>
              </a:lnSpc>
              <a:buFont typeface="Arial"/>
              <a:buChar char="•"/>
            </a:pPr>
            <a:r>
              <a:rPr lang="en-US" sz="2725">
                <a:solidFill>
                  <a:srgbClr val="000000"/>
                </a:solidFill>
                <a:latin typeface="Public Sans"/>
                <a:ea typeface="Public Sans"/>
                <a:cs typeface="Public Sans"/>
                <a:sym typeface="Public Sans"/>
              </a:rPr>
              <a:t>ResearchGate Publication:</a:t>
            </a:r>
          </a:p>
          <a:p>
            <a:pPr algn="l">
              <a:lnSpc>
                <a:spcPts val="2836"/>
              </a:lnSpc>
            </a:pPr>
            <a:r>
              <a:rPr lang="en-US" sz="2025">
                <a:solidFill>
                  <a:srgbClr val="000000"/>
                </a:solidFill>
                <a:latin typeface="Public Sans"/>
                <a:ea typeface="Public Sans"/>
                <a:cs typeface="Public Sans"/>
                <a:sym typeface="Public Sans"/>
              </a:rPr>
              <a:t>          https://www.researchgate.net/publication/359709813_4Weed_Dataset_Annotated_Imagery_Weeds_Dataset</a:t>
            </a:r>
          </a:p>
        </p:txBody>
      </p:sp>
      <p:sp>
        <p:nvSpPr>
          <p:cNvPr name="TextBox 17" id="17"/>
          <p:cNvSpPr txBox="true"/>
          <p:nvPr/>
        </p:nvSpPr>
        <p:spPr>
          <a:xfrm rot="0">
            <a:off x="1549400" y="6407162"/>
            <a:ext cx="19326483" cy="835001"/>
          </a:xfrm>
          <a:prstGeom prst="rect">
            <a:avLst/>
          </a:prstGeom>
        </p:spPr>
        <p:txBody>
          <a:bodyPr anchor="t" rtlCol="false" tIns="0" lIns="0" bIns="0" rIns="0">
            <a:spAutoFit/>
          </a:bodyPr>
          <a:lstStyle/>
          <a:p>
            <a:pPr algn="l" marL="588526" indent="-294263" lvl="1">
              <a:lnSpc>
                <a:spcPts val="3816"/>
              </a:lnSpc>
              <a:buFont typeface="Arial"/>
              <a:buChar char="•"/>
            </a:pPr>
            <a:r>
              <a:rPr lang="en-US" sz="2725">
                <a:solidFill>
                  <a:srgbClr val="000000"/>
                </a:solidFill>
                <a:latin typeface="Public Sans"/>
                <a:ea typeface="Public Sans"/>
                <a:cs typeface="Public Sans"/>
                <a:sym typeface="Public Sans"/>
              </a:rPr>
              <a:t>Dataset Repository (OSF):</a:t>
            </a:r>
          </a:p>
          <a:p>
            <a:pPr algn="l">
              <a:lnSpc>
                <a:spcPts val="2836"/>
              </a:lnSpc>
            </a:pPr>
            <a:r>
              <a:rPr lang="en-US" sz="2025">
                <a:solidFill>
                  <a:srgbClr val="000000"/>
                </a:solidFill>
                <a:latin typeface="Public Sans"/>
                <a:ea typeface="Public Sans"/>
                <a:cs typeface="Public Sans"/>
                <a:sym typeface="Public Sans"/>
              </a:rPr>
              <a:t>  </a:t>
            </a:r>
            <a:r>
              <a:rPr lang="en-US" sz="2025">
                <a:solidFill>
                  <a:srgbClr val="000000"/>
                </a:solidFill>
                <a:latin typeface="Public Sans"/>
                <a:ea typeface="Public Sans"/>
                <a:cs typeface="Public Sans"/>
                <a:sym typeface="Public Sans"/>
              </a:rPr>
              <a:t>       </a:t>
            </a:r>
            <a:r>
              <a:rPr lang="en-US" sz="2025" u="sng">
                <a:solidFill>
                  <a:srgbClr val="000000"/>
                </a:solidFill>
                <a:latin typeface="Public Sans"/>
                <a:ea typeface="Public Sans"/>
                <a:cs typeface="Public Sans"/>
                <a:sym typeface="Public Sans"/>
                <a:hlinkClick r:id="rId2" tooltip="https://osf.io/w9v3j/"/>
              </a:rPr>
              <a:t> https://osf.io/w9v3j/</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179913" y="7315579"/>
            <a:ext cx="11712292" cy="9739632"/>
            <a:chOff x="0" y="0"/>
            <a:chExt cx="676659" cy="562692"/>
          </a:xfrm>
        </p:grpSpPr>
        <p:sp>
          <p:nvSpPr>
            <p:cNvPr name="Freeform 4" id="4"/>
            <p:cNvSpPr/>
            <p:nvPr/>
          </p:nvSpPr>
          <p:spPr>
            <a:xfrm flipH="false" flipV="false" rot="0">
              <a:off x="0" y="0"/>
              <a:ext cx="676659" cy="562692"/>
            </a:xfrm>
            <a:custGeom>
              <a:avLst/>
              <a:gdLst/>
              <a:ahLst/>
              <a:cxnLst/>
              <a:rect r="r" b="b" t="t" l="l"/>
              <a:pathLst>
                <a:path h="562692" w="676659">
                  <a:moveTo>
                    <a:pt x="676659" y="281346"/>
                  </a:moveTo>
                  <a:lnTo>
                    <a:pt x="473459" y="562692"/>
                  </a:lnTo>
                  <a:lnTo>
                    <a:pt x="203200" y="562692"/>
                  </a:lnTo>
                  <a:lnTo>
                    <a:pt x="0" y="281346"/>
                  </a:lnTo>
                  <a:lnTo>
                    <a:pt x="203200" y="0"/>
                  </a:lnTo>
                  <a:lnTo>
                    <a:pt x="473459" y="0"/>
                  </a:lnTo>
                  <a:lnTo>
                    <a:pt x="676659" y="281346"/>
                  </a:lnTo>
                  <a:close/>
                </a:path>
              </a:pathLst>
            </a:custGeom>
            <a:solidFill>
              <a:srgbClr val="145DA0"/>
            </a:solidFill>
          </p:spPr>
        </p:sp>
        <p:sp>
          <p:nvSpPr>
            <p:cNvPr name="TextBox 5" id="5"/>
            <p:cNvSpPr txBox="true"/>
            <p:nvPr/>
          </p:nvSpPr>
          <p:spPr>
            <a:xfrm>
              <a:off x="114300" y="-57150"/>
              <a:ext cx="448059"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12090400" y="-4515305"/>
            <a:ext cx="18316223" cy="10516055"/>
            <a:chOff x="0" y="0"/>
            <a:chExt cx="492556" cy="282796"/>
          </a:xfrm>
        </p:grpSpPr>
        <p:sp>
          <p:nvSpPr>
            <p:cNvPr name="Freeform 7" id="7"/>
            <p:cNvSpPr/>
            <p:nvPr/>
          </p:nvSpPr>
          <p:spPr>
            <a:xfrm flipH="false" flipV="false" rot="0">
              <a:off x="0" y="0"/>
              <a:ext cx="492556" cy="282796"/>
            </a:xfrm>
            <a:custGeom>
              <a:avLst/>
              <a:gdLst/>
              <a:ahLst/>
              <a:cxnLst/>
              <a:rect r="r" b="b" t="t" l="l"/>
              <a:pathLst>
                <a:path h="282796" w="492556">
                  <a:moveTo>
                    <a:pt x="203200" y="282796"/>
                  </a:moveTo>
                  <a:lnTo>
                    <a:pt x="289356" y="282796"/>
                  </a:lnTo>
                  <a:lnTo>
                    <a:pt x="492556" y="0"/>
                  </a:lnTo>
                  <a:lnTo>
                    <a:pt x="0" y="0"/>
                  </a:lnTo>
                  <a:lnTo>
                    <a:pt x="203200" y="282796"/>
                  </a:lnTo>
                  <a:close/>
                </a:path>
              </a:pathLst>
            </a:custGeom>
            <a:solidFill>
              <a:srgbClr val="56AEFF"/>
            </a:solidFill>
            <a:ln cap="sq">
              <a:noFill/>
              <a:prstDash val="solid"/>
              <a:miter/>
            </a:ln>
          </p:spPr>
        </p:sp>
        <p:sp>
          <p:nvSpPr>
            <p:cNvPr name="TextBox 8" id="8"/>
            <p:cNvSpPr txBox="true"/>
            <p:nvPr/>
          </p:nvSpPr>
          <p:spPr>
            <a:xfrm>
              <a:off x="127000" y="-57150"/>
              <a:ext cx="238556" cy="339946"/>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1086039" y="5884337"/>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0" id="10"/>
          <p:cNvSpPr/>
          <p:nvPr/>
        </p:nvSpPr>
        <p:spPr>
          <a:xfrm flipH="false" flipV="false" rot="5400000">
            <a:off x="16166910" y="1151200"/>
            <a:ext cx="2270840" cy="899810"/>
          </a:xfrm>
          <a:custGeom>
            <a:avLst/>
            <a:gdLst/>
            <a:ahLst/>
            <a:cxnLst/>
            <a:rect r="r" b="b" t="t" l="l"/>
            <a:pathLst>
              <a:path h="899810" w="2270840">
                <a:moveTo>
                  <a:pt x="0" y="0"/>
                </a:moveTo>
                <a:lnTo>
                  <a:pt x="2270840" y="0"/>
                </a:lnTo>
                <a:lnTo>
                  <a:pt x="2270840" y="899811"/>
                </a:lnTo>
                <a:lnTo>
                  <a:pt x="0" y="899811"/>
                </a:lnTo>
                <a:lnTo>
                  <a:pt x="0" y="0"/>
                </a:lnTo>
                <a:close/>
              </a:path>
            </a:pathLst>
          </a:custGeom>
          <a:blipFill>
            <a:blip r:embed="rId5">
              <a:extLst>
                <a:ext uri="{96DAC541-7B7A-43D3-8B79-37D633B846F1}">
                  <asvg:svgBlip xmlns:asvg="http://schemas.microsoft.com/office/drawing/2016/SVG/main" r:embed="rId6"/>
                </a:ext>
              </a:extLst>
            </a:blip>
            <a:stretch>
              <a:fillRect l="0" t="-20273" r="-21421" b="0"/>
            </a:stretch>
          </a:blipFill>
        </p:spPr>
      </p:sp>
      <p:sp>
        <p:nvSpPr>
          <p:cNvPr name="Freeform 11" id="11"/>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3" id="13"/>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2164742" y="5315984"/>
            <a:ext cx="3559716" cy="1294847"/>
          </a:xfrm>
          <a:custGeom>
            <a:avLst/>
            <a:gdLst/>
            <a:ahLst/>
            <a:cxnLst/>
            <a:rect r="r" b="b" t="t" l="l"/>
            <a:pathLst>
              <a:path h="1294847" w="3559716">
                <a:moveTo>
                  <a:pt x="0" y="0"/>
                </a:moveTo>
                <a:lnTo>
                  <a:pt x="3559716" y="0"/>
                </a:lnTo>
                <a:lnTo>
                  <a:pt x="3559716" y="1294847"/>
                </a:lnTo>
                <a:lnTo>
                  <a:pt x="0" y="129484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5" id="15"/>
          <p:cNvSpPr txBox="true"/>
          <p:nvPr/>
        </p:nvSpPr>
        <p:spPr>
          <a:xfrm rot="0">
            <a:off x="3787031" y="4438650"/>
            <a:ext cx="11402169" cy="1524758"/>
          </a:xfrm>
          <a:prstGeom prst="rect">
            <a:avLst/>
          </a:prstGeom>
        </p:spPr>
        <p:txBody>
          <a:bodyPr anchor="t" rtlCol="false" tIns="0" lIns="0" bIns="0" rIns="0">
            <a:spAutoFit/>
          </a:bodyPr>
          <a:lstStyle/>
          <a:p>
            <a:pPr algn="l">
              <a:lnSpc>
                <a:spcPts val="11591"/>
              </a:lnSpc>
            </a:pPr>
            <a:r>
              <a:rPr lang="en-US" sz="11039">
                <a:solidFill>
                  <a:srgbClr val="000000"/>
                </a:solidFill>
                <a:latin typeface="Archivo Black"/>
                <a:ea typeface="Archivo Black"/>
                <a:cs typeface="Archivo Black"/>
                <a:sym typeface="Archivo Black"/>
              </a:rPr>
              <a:t>THANK YOU </a:t>
            </a:r>
          </a:p>
        </p:txBody>
      </p:sp>
      <p:sp>
        <p:nvSpPr>
          <p:cNvPr name="Freeform 16" id="16"/>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7" id="17"/>
          <p:cNvSpPr/>
          <p:nvPr/>
        </p:nvSpPr>
        <p:spPr>
          <a:xfrm flipH="false" flipV="false" rot="0">
            <a:off x="9296400" y="-1190948"/>
            <a:ext cx="5956381" cy="2792054"/>
          </a:xfrm>
          <a:custGeom>
            <a:avLst/>
            <a:gdLst/>
            <a:ahLst/>
            <a:cxnLst/>
            <a:rect r="r" b="b" t="t" l="l"/>
            <a:pathLst>
              <a:path h="2792054" w="5956381">
                <a:moveTo>
                  <a:pt x="0" y="0"/>
                </a:moveTo>
                <a:lnTo>
                  <a:pt x="5956381" y="0"/>
                </a:lnTo>
                <a:lnTo>
                  <a:pt x="5956381" y="2792053"/>
                </a:lnTo>
                <a:lnTo>
                  <a:pt x="0" y="2792053"/>
                </a:lnTo>
                <a:lnTo>
                  <a:pt x="0" y="0"/>
                </a:lnTo>
                <a:close/>
              </a:path>
            </a:pathLst>
          </a:custGeom>
          <a:blipFill>
            <a:blip r:embed="rId17">
              <a:alphaModFix amt="25000"/>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564053" y="-1477201"/>
            <a:ext cx="5390494" cy="2982376"/>
            <a:chOff x="0" y="0"/>
            <a:chExt cx="7187325" cy="3976501"/>
          </a:xfrm>
        </p:grpSpPr>
        <p:grpSp>
          <p:nvGrpSpPr>
            <p:cNvPr name="Group 4" id="4"/>
            <p:cNvGrpSpPr/>
            <p:nvPr/>
          </p:nvGrpSpPr>
          <p:grpSpPr>
            <a:xfrm rot="-10800000">
              <a:off x="0" y="0"/>
              <a:ext cx="7187325" cy="3262226"/>
              <a:chOff x="0" y="0"/>
              <a:chExt cx="1239720" cy="562692"/>
            </a:xfrm>
          </p:grpSpPr>
          <p:sp>
            <p:nvSpPr>
              <p:cNvPr name="Freeform 5" id="5"/>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145DA0"/>
              </a:solidFill>
            </p:spPr>
          </p:sp>
          <p:sp>
            <p:nvSpPr>
              <p:cNvPr name="TextBox 6" id="6"/>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10800000">
              <a:off x="2511062" y="2547952"/>
              <a:ext cx="3673400" cy="1428550"/>
              <a:chOff x="0" y="0"/>
              <a:chExt cx="1643297" cy="639062"/>
            </a:xfrm>
          </p:grpSpPr>
          <p:sp>
            <p:nvSpPr>
              <p:cNvPr name="Freeform 8" id="8"/>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56AEFF"/>
              </a:solidFill>
              <a:ln w="57150" cap="sq">
                <a:solidFill>
                  <a:srgbClr val="FFFFFF"/>
                </a:solidFill>
                <a:prstDash val="solid"/>
                <a:miter/>
              </a:ln>
            </p:spPr>
          </p:sp>
          <p:sp>
            <p:nvSpPr>
              <p:cNvPr name="TextBox 9" id="9"/>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grpSp>
        <p:nvGrpSpPr>
          <p:cNvPr name="Group 10" id="10"/>
          <p:cNvGrpSpPr/>
          <p:nvPr/>
        </p:nvGrpSpPr>
        <p:grpSpPr>
          <a:xfrm rot="0">
            <a:off x="-673113" y="9251081"/>
            <a:ext cx="5321313" cy="2446670"/>
            <a:chOff x="0" y="0"/>
            <a:chExt cx="1223810" cy="562692"/>
          </a:xfrm>
        </p:grpSpPr>
        <p:sp>
          <p:nvSpPr>
            <p:cNvPr name="Freeform 11" id="11"/>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56AEFF"/>
            </a:solidFill>
          </p:spPr>
        </p:sp>
        <p:sp>
          <p:nvSpPr>
            <p:cNvPr name="TextBox 12" id="12"/>
            <p:cNvSpPr txBox="true"/>
            <p:nvPr/>
          </p:nvSpPr>
          <p:spPr>
            <a:xfrm>
              <a:off x="114300" y="-57150"/>
              <a:ext cx="995210" cy="619842"/>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673113" y="8675100"/>
            <a:ext cx="2673102" cy="1151961"/>
            <a:chOff x="0" y="0"/>
            <a:chExt cx="1482931" cy="639062"/>
          </a:xfrm>
        </p:grpSpPr>
        <p:sp>
          <p:nvSpPr>
            <p:cNvPr name="Freeform 14" id="14"/>
            <p:cNvSpPr/>
            <p:nvPr/>
          </p:nvSpPr>
          <p:spPr>
            <a:xfrm flipH="false" flipV="false" rot="0">
              <a:off x="0" y="0"/>
              <a:ext cx="1482931" cy="639062"/>
            </a:xfrm>
            <a:custGeom>
              <a:avLst/>
              <a:gdLst/>
              <a:ahLst/>
              <a:cxnLst/>
              <a:rect r="r" b="b" t="t" l="l"/>
              <a:pathLst>
                <a:path h="639062" w="1482931">
                  <a:moveTo>
                    <a:pt x="1482931" y="319531"/>
                  </a:moveTo>
                  <a:lnTo>
                    <a:pt x="1279731" y="639062"/>
                  </a:lnTo>
                  <a:lnTo>
                    <a:pt x="203200" y="639062"/>
                  </a:lnTo>
                  <a:lnTo>
                    <a:pt x="0" y="319531"/>
                  </a:lnTo>
                  <a:lnTo>
                    <a:pt x="203200" y="0"/>
                  </a:lnTo>
                  <a:lnTo>
                    <a:pt x="1279731" y="0"/>
                  </a:lnTo>
                  <a:lnTo>
                    <a:pt x="1482931" y="319531"/>
                  </a:lnTo>
                  <a:close/>
                </a:path>
              </a:pathLst>
            </a:custGeom>
            <a:solidFill>
              <a:srgbClr val="145DA0"/>
            </a:solidFill>
            <a:ln w="57150" cap="sq">
              <a:solidFill>
                <a:srgbClr val="FFFFFF"/>
              </a:solidFill>
              <a:prstDash val="solid"/>
              <a:miter/>
            </a:ln>
          </p:spPr>
        </p:sp>
        <p:sp>
          <p:nvSpPr>
            <p:cNvPr name="TextBox 15" id="15"/>
            <p:cNvSpPr txBox="true"/>
            <p:nvPr/>
          </p:nvSpPr>
          <p:spPr>
            <a:xfrm>
              <a:off x="114300" y="-57150"/>
              <a:ext cx="1254331" cy="696212"/>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0">
            <a:off x="2450358" y="9762097"/>
            <a:ext cx="14808942" cy="1198000"/>
            <a:chOff x="0" y="0"/>
            <a:chExt cx="7899698" cy="639062"/>
          </a:xfrm>
        </p:grpSpPr>
        <p:sp>
          <p:nvSpPr>
            <p:cNvPr name="Freeform 17" id="17"/>
            <p:cNvSpPr/>
            <p:nvPr/>
          </p:nvSpPr>
          <p:spPr>
            <a:xfrm flipH="false" flipV="false" rot="0">
              <a:off x="0" y="0"/>
              <a:ext cx="7899698" cy="639062"/>
            </a:xfrm>
            <a:custGeom>
              <a:avLst/>
              <a:gdLst/>
              <a:ahLst/>
              <a:cxnLst/>
              <a:rect r="r" b="b" t="t" l="l"/>
              <a:pathLst>
                <a:path h="639062" w="7899698">
                  <a:moveTo>
                    <a:pt x="7899698" y="319531"/>
                  </a:moveTo>
                  <a:lnTo>
                    <a:pt x="7696498" y="639062"/>
                  </a:lnTo>
                  <a:lnTo>
                    <a:pt x="203200" y="639062"/>
                  </a:lnTo>
                  <a:lnTo>
                    <a:pt x="0" y="319531"/>
                  </a:lnTo>
                  <a:lnTo>
                    <a:pt x="203200" y="0"/>
                  </a:lnTo>
                  <a:lnTo>
                    <a:pt x="7696498" y="0"/>
                  </a:lnTo>
                  <a:lnTo>
                    <a:pt x="7899698" y="319531"/>
                  </a:lnTo>
                  <a:close/>
                </a:path>
              </a:pathLst>
            </a:custGeom>
            <a:solidFill>
              <a:srgbClr val="145DA0"/>
            </a:solidFill>
            <a:ln w="57150" cap="sq">
              <a:solidFill>
                <a:srgbClr val="FFFFFF"/>
              </a:solidFill>
              <a:prstDash val="solid"/>
              <a:miter/>
            </a:ln>
          </p:spPr>
        </p:sp>
        <p:sp>
          <p:nvSpPr>
            <p:cNvPr name="TextBox 18" id="18"/>
            <p:cNvSpPr txBox="true"/>
            <p:nvPr/>
          </p:nvSpPr>
          <p:spPr>
            <a:xfrm>
              <a:off x="114300" y="-57150"/>
              <a:ext cx="7671098" cy="696212"/>
            </a:xfrm>
            <a:prstGeom prst="rect">
              <a:avLst/>
            </a:prstGeom>
          </p:spPr>
          <p:txBody>
            <a:bodyPr anchor="ctr" rtlCol="false" tIns="50800" lIns="50800" bIns="50800" rIns="50800"/>
            <a:lstStyle/>
            <a:p>
              <a:pPr algn="ctr">
                <a:lnSpc>
                  <a:spcPts val="3499"/>
                </a:lnSpc>
              </a:pPr>
            </a:p>
          </p:txBody>
        </p:sp>
      </p:grpSp>
      <p:sp>
        <p:nvSpPr>
          <p:cNvPr name="Freeform 19" id="19"/>
          <p:cNvSpPr/>
          <p:nvPr/>
        </p:nvSpPr>
        <p:spPr>
          <a:xfrm flipH="false" flipV="false" rot="-5400000">
            <a:off x="-1086039" y="3863443"/>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20" id="20"/>
          <p:cNvSpPr/>
          <p:nvPr/>
        </p:nvSpPr>
        <p:spPr>
          <a:xfrm flipH="false" flipV="false" rot="0">
            <a:off x="17043400" y="-184885"/>
            <a:ext cx="1529778" cy="397742"/>
          </a:xfrm>
          <a:custGeom>
            <a:avLst/>
            <a:gdLst/>
            <a:ahLst/>
            <a:cxnLst/>
            <a:rect r="r" b="b" t="t" l="l"/>
            <a:pathLst>
              <a:path h="397742" w="1529778">
                <a:moveTo>
                  <a:pt x="0" y="0"/>
                </a:moveTo>
                <a:lnTo>
                  <a:pt x="1529778" y="0"/>
                </a:lnTo>
                <a:lnTo>
                  <a:pt x="1529778" y="397743"/>
                </a:lnTo>
                <a:lnTo>
                  <a:pt x="0" y="3977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2952724" y="10076674"/>
            <a:ext cx="1529778" cy="397742"/>
          </a:xfrm>
          <a:custGeom>
            <a:avLst/>
            <a:gdLst/>
            <a:ahLst/>
            <a:cxnLst/>
            <a:rect r="r" b="b" t="t" l="l"/>
            <a:pathLst>
              <a:path h="397742" w="1529778">
                <a:moveTo>
                  <a:pt x="0" y="0"/>
                </a:moveTo>
                <a:lnTo>
                  <a:pt x="1529778" y="0"/>
                </a:lnTo>
                <a:lnTo>
                  <a:pt x="1529778" y="397742"/>
                </a:lnTo>
                <a:lnTo>
                  <a:pt x="0" y="397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7808289" y="6000750"/>
            <a:ext cx="991473" cy="677919"/>
          </a:xfrm>
          <a:custGeom>
            <a:avLst/>
            <a:gdLst/>
            <a:ahLst/>
            <a:cxnLst/>
            <a:rect r="r" b="b" t="t" l="l"/>
            <a:pathLst>
              <a:path h="677919" w="991473">
                <a:moveTo>
                  <a:pt x="0" y="0"/>
                </a:moveTo>
                <a:lnTo>
                  <a:pt x="991473" y="0"/>
                </a:lnTo>
                <a:lnTo>
                  <a:pt x="991473" y="677919"/>
                </a:lnTo>
                <a:lnTo>
                  <a:pt x="0" y="6779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1854200" y="-1709864"/>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4" id="24"/>
          <p:cNvSpPr/>
          <p:nvPr/>
        </p:nvSpPr>
        <p:spPr>
          <a:xfrm flipH="false" flipV="false" rot="0">
            <a:off x="11399076" y="9978798"/>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5" id="25"/>
          <p:cNvSpPr txBox="true"/>
          <p:nvPr/>
        </p:nvSpPr>
        <p:spPr>
          <a:xfrm rot="0">
            <a:off x="1244600" y="643255"/>
            <a:ext cx="8610229" cy="1071245"/>
          </a:xfrm>
          <a:prstGeom prst="rect">
            <a:avLst/>
          </a:prstGeom>
        </p:spPr>
        <p:txBody>
          <a:bodyPr anchor="t" rtlCol="false" tIns="0" lIns="0" bIns="0" rIns="0">
            <a:spAutoFit/>
          </a:bodyPr>
          <a:lstStyle/>
          <a:p>
            <a:pPr algn="l">
              <a:lnSpc>
                <a:spcPts val="8499"/>
              </a:lnSpc>
            </a:pPr>
            <a:r>
              <a:rPr lang="en-US" sz="6799" b="true">
                <a:solidFill>
                  <a:srgbClr val="000000"/>
                </a:solidFill>
                <a:latin typeface="Public Sans Bold"/>
                <a:ea typeface="Public Sans Bold"/>
                <a:cs typeface="Public Sans Bold"/>
                <a:sym typeface="Public Sans Bold"/>
              </a:rPr>
              <a:t>Abstract</a:t>
            </a:r>
          </a:p>
        </p:txBody>
      </p:sp>
      <p:sp>
        <p:nvSpPr>
          <p:cNvPr name="TextBox 26" id="26"/>
          <p:cNvSpPr txBox="true"/>
          <p:nvPr/>
        </p:nvSpPr>
        <p:spPr>
          <a:xfrm rot="0">
            <a:off x="1244600" y="1984375"/>
            <a:ext cx="17043400" cy="2273300"/>
          </a:xfrm>
          <a:prstGeom prst="rect">
            <a:avLst/>
          </a:prstGeom>
        </p:spPr>
        <p:txBody>
          <a:bodyPr anchor="t" rtlCol="false" tIns="0" lIns="0" bIns="0" rIns="0">
            <a:spAutoFit/>
          </a:bodyPr>
          <a:lstStyle/>
          <a:p>
            <a:pPr algn="l">
              <a:lnSpc>
                <a:spcPts val="4199"/>
              </a:lnSpc>
            </a:pPr>
            <a:r>
              <a:rPr lang="en-US" sz="2999" b="true">
                <a:solidFill>
                  <a:srgbClr val="000000"/>
                </a:solidFill>
                <a:latin typeface="Public Sans Bold"/>
                <a:ea typeface="Public Sans Bold"/>
                <a:cs typeface="Public Sans Bold"/>
                <a:sym typeface="Public Sans Bold"/>
              </a:rPr>
              <a:t>Dataset</a:t>
            </a:r>
          </a:p>
          <a:p>
            <a:pPr algn="l">
              <a:lnSpc>
                <a:spcPts val="3499"/>
              </a:lnSpc>
            </a:pPr>
            <a:r>
              <a:rPr lang="en-US" sz="2499">
                <a:solidFill>
                  <a:srgbClr val="000000"/>
                </a:solidFill>
                <a:latin typeface="Public Sans"/>
                <a:ea typeface="Public Sans"/>
                <a:cs typeface="Public Sans"/>
                <a:sym typeface="Public Sans"/>
              </a:rPr>
              <a:t>T</a:t>
            </a:r>
            <a:r>
              <a:rPr lang="en-US" sz="2499">
                <a:solidFill>
                  <a:srgbClr val="000000"/>
                </a:solidFill>
                <a:latin typeface="Public Sans"/>
                <a:ea typeface="Public Sans"/>
                <a:cs typeface="Public Sans"/>
                <a:sym typeface="Public Sans"/>
              </a:rPr>
              <a:t>he dataset used f</a:t>
            </a:r>
            <a:r>
              <a:rPr lang="en-US" sz="2499">
                <a:solidFill>
                  <a:srgbClr val="000000"/>
                </a:solidFill>
                <a:latin typeface="Public Sans"/>
                <a:ea typeface="Public Sans"/>
                <a:cs typeface="Public Sans"/>
                <a:sym typeface="Public Sans"/>
              </a:rPr>
              <a:t>or this project contains images of plants, annotated for segmentation tasks. These images were carefully curated to include different plant species and disease types, ensuring diversity in the training data. The annotations were formatted in the YOLO format, with bounding boxes and segmentation masks created for each plant type.</a:t>
            </a:r>
          </a:p>
        </p:txBody>
      </p:sp>
      <p:sp>
        <p:nvSpPr>
          <p:cNvPr name="TextBox 27" id="27"/>
          <p:cNvSpPr txBox="true"/>
          <p:nvPr/>
        </p:nvSpPr>
        <p:spPr>
          <a:xfrm rot="0">
            <a:off x="1260625" y="4556125"/>
            <a:ext cx="17043400" cy="2292350"/>
          </a:xfrm>
          <a:prstGeom prst="rect">
            <a:avLst/>
          </a:prstGeom>
        </p:spPr>
        <p:txBody>
          <a:bodyPr anchor="t" rtlCol="false" tIns="0" lIns="0" bIns="0" rIns="0">
            <a:spAutoFit/>
          </a:bodyPr>
          <a:lstStyle/>
          <a:p>
            <a:pPr algn="l">
              <a:lnSpc>
                <a:spcPts val="4200"/>
              </a:lnSpc>
            </a:pPr>
            <a:r>
              <a:rPr lang="en-US" sz="3000" b="true">
                <a:solidFill>
                  <a:srgbClr val="000000"/>
                </a:solidFill>
                <a:latin typeface="Public Sans Bold"/>
                <a:ea typeface="Public Sans Bold"/>
                <a:cs typeface="Public Sans Bold"/>
                <a:sym typeface="Public Sans Bold"/>
              </a:rPr>
              <a:t>Efficient PS Architecture</a:t>
            </a:r>
          </a:p>
          <a:p>
            <a:pPr algn="l">
              <a:lnSpc>
                <a:spcPts val="3499"/>
              </a:lnSpc>
            </a:pPr>
            <a:r>
              <a:rPr lang="en-US" sz="2499">
                <a:solidFill>
                  <a:srgbClr val="000000"/>
                </a:solidFill>
                <a:latin typeface="Public Sans"/>
                <a:ea typeface="Public Sans"/>
                <a:cs typeface="Public Sans"/>
                <a:sym typeface="Public Sans"/>
              </a:rPr>
              <a:t>Th</a:t>
            </a:r>
            <a:r>
              <a:rPr lang="en-US" sz="2499">
                <a:solidFill>
                  <a:srgbClr val="000000"/>
                </a:solidFill>
                <a:latin typeface="Public Sans"/>
                <a:ea typeface="Public Sans"/>
                <a:cs typeface="Public Sans"/>
                <a:sym typeface="Public Sans"/>
              </a:rPr>
              <a:t>e project compar</a:t>
            </a:r>
            <a:r>
              <a:rPr lang="en-US" sz="2499">
                <a:solidFill>
                  <a:srgbClr val="000000"/>
                </a:solidFill>
                <a:latin typeface="Public Sans"/>
                <a:ea typeface="Public Sans"/>
                <a:cs typeface="Public Sans"/>
                <a:sym typeface="Public Sans"/>
              </a:rPr>
              <a:t>es two efficient Plant Segmen</a:t>
            </a:r>
            <a:r>
              <a:rPr lang="en-US" sz="2499">
                <a:solidFill>
                  <a:srgbClr val="000000"/>
                </a:solidFill>
                <a:latin typeface="Public Sans"/>
                <a:ea typeface="Public Sans"/>
                <a:cs typeface="Public Sans"/>
                <a:sym typeface="Public Sans"/>
              </a:rPr>
              <a:t>tation (PS) architectures: DeepLabV3+, known for its robustness in segmentation tasks using atrous convolution, and U-Net++, which enhances feature reuse and segmentation accuracy</a:t>
            </a:r>
          </a:p>
          <a:p>
            <a:pPr algn="ctr">
              <a:lnSpc>
                <a:spcPts val="3499"/>
              </a:lnSpc>
            </a:pPr>
          </a:p>
        </p:txBody>
      </p:sp>
      <p:sp>
        <p:nvSpPr>
          <p:cNvPr name="TextBox 28" id="28"/>
          <p:cNvSpPr txBox="true"/>
          <p:nvPr/>
        </p:nvSpPr>
        <p:spPr>
          <a:xfrm rot="0">
            <a:off x="1244600" y="6781800"/>
            <a:ext cx="17043400" cy="2273300"/>
          </a:xfrm>
          <a:prstGeom prst="rect">
            <a:avLst/>
          </a:prstGeom>
        </p:spPr>
        <p:txBody>
          <a:bodyPr anchor="t" rtlCol="false" tIns="0" lIns="0" bIns="0" rIns="0">
            <a:spAutoFit/>
          </a:bodyPr>
          <a:lstStyle/>
          <a:p>
            <a:pPr algn="l">
              <a:lnSpc>
                <a:spcPts val="4199"/>
              </a:lnSpc>
            </a:pPr>
            <a:r>
              <a:rPr lang="en-US" sz="2999" b="true">
                <a:solidFill>
                  <a:srgbClr val="000000"/>
                </a:solidFill>
                <a:latin typeface="Public Sans Bold"/>
                <a:ea typeface="Public Sans Bold"/>
                <a:cs typeface="Public Sans Bold"/>
                <a:sym typeface="Public Sans Bold"/>
              </a:rPr>
              <a:t>Model Training</a:t>
            </a:r>
          </a:p>
          <a:p>
            <a:pPr algn="l">
              <a:lnSpc>
                <a:spcPts val="3499"/>
              </a:lnSpc>
            </a:pPr>
            <a:r>
              <a:rPr lang="en-US" sz="2499">
                <a:solidFill>
                  <a:srgbClr val="000000"/>
                </a:solidFill>
                <a:latin typeface="Public Sans"/>
                <a:ea typeface="Public Sans"/>
                <a:cs typeface="Public Sans"/>
                <a:sym typeface="Public Sans"/>
              </a:rPr>
              <a:t>B</a:t>
            </a:r>
            <a:r>
              <a:rPr lang="en-US" sz="2499">
                <a:solidFill>
                  <a:srgbClr val="000000"/>
                </a:solidFill>
                <a:latin typeface="Public Sans"/>
                <a:ea typeface="Public Sans"/>
                <a:cs typeface="Public Sans"/>
                <a:sym typeface="Public Sans"/>
              </a:rPr>
              <a:t>oth mod</a:t>
            </a:r>
            <a:r>
              <a:rPr lang="en-US" sz="2499">
                <a:solidFill>
                  <a:srgbClr val="000000"/>
                </a:solidFill>
                <a:latin typeface="Public Sans"/>
                <a:ea typeface="Public Sans"/>
                <a:cs typeface="Public Sans"/>
                <a:sym typeface="Public Sans"/>
              </a:rPr>
              <a:t>els, DeepLabV3+ and U-Net++, were </a:t>
            </a:r>
            <a:r>
              <a:rPr lang="en-US" sz="2499">
                <a:solidFill>
                  <a:srgbClr val="000000"/>
                </a:solidFill>
                <a:latin typeface="Public Sans"/>
                <a:ea typeface="Public Sans"/>
                <a:cs typeface="Public Sans"/>
                <a:sym typeface="Public Sans"/>
              </a:rPr>
              <a:t>trained on the prepared dataset using PyTorch. The training process focused on achieving high segmentation accuracy by adjusting hyperparameters like learning rate, batch size, and number of epochs. Early stopping was implemented to prevent overfitting.</a:t>
            </a:r>
          </a:p>
          <a:p>
            <a:pPr algn="ctr">
              <a:lnSpc>
                <a:spcPts val="349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564053" y="-1477201"/>
            <a:ext cx="5390494" cy="2982376"/>
            <a:chOff x="0" y="0"/>
            <a:chExt cx="7187325" cy="3976501"/>
          </a:xfrm>
        </p:grpSpPr>
        <p:grpSp>
          <p:nvGrpSpPr>
            <p:cNvPr name="Group 4" id="4"/>
            <p:cNvGrpSpPr/>
            <p:nvPr/>
          </p:nvGrpSpPr>
          <p:grpSpPr>
            <a:xfrm rot="-10800000">
              <a:off x="0" y="0"/>
              <a:ext cx="7187325" cy="3262226"/>
              <a:chOff x="0" y="0"/>
              <a:chExt cx="1239720" cy="562692"/>
            </a:xfrm>
          </p:grpSpPr>
          <p:sp>
            <p:nvSpPr>
              <p:cNvPr name="Freeform 5" id="5"/>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145DA0"/>
              </a:solidFill>
            </p:spPr>
          </p:sp>
          <p:sp>
            <p:nvSpPr>
              <p:cNvPr name="TextBox 6" id="6"/>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10800000">
              <a:off x="2511062" y="2547952"/>
              <a:ext cx="3673400" cy="1428550"/>
              <a:chOff x="0" y="0"/>
              <a:chExt cx="1643297" cy="639062"/>
            </a:xfrm>
          </p:grpSpPr>
          <p:sp>
            <p:nvSpPr>
              <p:cNvPr name="Freeform 8" id="8"/>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56AEFF"/>
              </a:solidFill>
              <a:ln w="57150" cap="sq">
                <a:solidFill>
                  <a:srgbClr val="FFFFFF"/>
                </a:solidFill>
                <a:prstDash val="solid"/>
                <a:miter/>
              </a:ln>
            </p:spPr>
          </p:sp>
          <p:sp>
            <p:nvSpPr>
              <p:cNvPr name="TextBox 9" id="9"/>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grpSp>
        <p:nvGrpSpPr>
          <p:cNvPr name="Group 10" id="10"/>
          <p:cNvGrpSpPr/>
          <p:nvPr/>
        </p:nvGrpSpPr>
        <p:grpSpPr>
          <a:xfrm rot="0">
            <a:off x="-673113" y="9251081"/>
            <a:ext cx="5321313" cy="2446670"/>
            <a:chOff x="0" y="0"/>
            <a:chExt cx="1223810" cy="562692"/>
          </a:xfrm>
        </p:grpSpPr>
        <p:sp>
          <p:nvSpPr>
            <p:cNvPr name="Freeform 11" id="11"/>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56AEFF"/>
            </a:solidFill>
          </p:spPr>
        </p:sp>
        <p:sp>
          <p:nvSpPr>
            <p:cNvPr name="TextBox 12" id="12"/>
            <p:cNvSpPr txBox="true"/>
            <p:nvPr/>
          </p:nvSpPr>
          <p:spPr>
            <a:xfrm>
              <a:off x="114300" y="-57150"/>
              <a:ext cx="995210" cy="619842"/>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673113" y="8675100"/>
            <a:ext cx="2673102" cy="1151961"/>
            <a:chOff x="0" y="0"/>
            <a:chExt cx="1482931" cy="639062"/>
          </a:xfrm>
        </p:grpSpPr>
        <p:sp>
          <p:nvSpPr>
            <p:cNvPr name="Freeform 14" id="14"/>
            <p:cNvSpPr/>
            <p:nvPr/>
          </p:nvSpPr>
          <p:spPr>
            <a:xfrm flipH="false" flipV="false" rot="0">
              <a:off x="0" y="0"/>
              <a:ext cx="1482931" cy="639062"/>
            </a:xfrm>
            <a:custGeom>
              <a:avLst/>
              <a:gdLst/>
              <a:ahLst/>
              <a:cxnLst/>
              <a:rect r="r" b="b" t="t" l="l"/>
              <a:pathLst>
                <a:path h="639062" w="1482931">
                  <a:moveTo>
                    <a:pt x="1482931" y="319531"/>
                  </a:moveTo>
                  <a:lnTo>
                    <a:pt x="1279731" y="639062"/>
                  </a:lnTo>
                  <a:lnTo>
                    <a:pt x="203200" y="639062"/>
                  </a:lnTo>
                  <a:lnTo>
                    <a:pt x="0" y="319531"/>
                  </a:lnTo>
                  <a:lnTo>
                    <a:pt x="203200" y="0"/>
                  </a:lnTo>
                  <a:lnTo>
                    <a:pt x="1279731" y="0"/>
                  </a:lnTo>
                  <a:lnTo>
                    <a:pt x="1482931" y="319531"/>
                  </a:lnTo>
                  <a:close/>
                </a:path>
              </a:pathLst>
            </a:custGeom>
            <a:solidFill>
              <a:srgbClr val="145DA0"/>
            </a:solidFill>
            <a:ln w="57150" cap="sq">
              <a:solidFill>
                <a:srgbClr val="FFFFFF"/>
              </a:solidFill>
              <a:prstDash val="solid"/>
              <a:miter/>
            </a:ln>
          </p:spPr>
        </p:sp>
        <p:sp>
          <p:nvSpPr>
            <p:cNvPr name="TextBox 15" id="15"/>
            <p:cNvSpPr txBox="true"/>
            <p:nvPr/>
          </p:nvSpPr>
          <p:spPr>
            <a:xfrm>
              <a:off x="114300" y="-57150"/>
              <a:ext cx="1254331" cy="696212"/>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0">
            <a:off x="2450358" y="9762097"/>
            <a:ext cx="14808942" cy="1198000"/>
            <a:chOff x="0" y="0"/>
            <a:chExt cx="7899698" cy="639062"/>
          </a:xfrm>
        </p:grpSpPr>
        <p:sp>
          <p:nvSpPr>
            <p:cNvPr name="Freeform 17" id="17"/>
            <p:cNvSpPr/>
            <p:nvPr/>
          </p:nvSpPr>
          <p:spPr>
            <a:xfrm flipH="false" flipV="false" rot="0">
              <a:off x="0" y="0"/>
              <a:ext cx="7899698" cy="639062"/>
            </a:xfrm>
            <a:custGeom>
              <a:avLst/>
              <a:gdLst/>
              <a:ahLst/>
              <a:cxnLst/>
              <a:rect r="r" b="b" t="t" l="l"/>
              <a:pathLst>
                <a:path h="639062" w="7899698">
                  <a:moveTo>
                    <a:pt x="7899698" y="319531"/>
                  </a:moveTo>
                  <a:lnTo>
                    <a:pt x="7696498" y="639062"/>
                  </a:lnTo>
                  <a:lnTo>
                    <a:pt x="203200" y="639062"/>
                  </a:lnTo>
                  <a:lnTo>
                    <a:pt x="0" y="319531"/>
                  </a:lnTo>
                  <a:lnTo>
                    <a:pt x="203200" y="0"/>
                  </a:lnTo>
                  <a:lnTo>
                    <a:pt x="7696498" y="0"/>
                  </a:lnTo>
                  <a:lnTo>
                    <a:pt x="7899698" y="319531"/>
                  </a:lnTo>
                  <a:close/>
                </a:path>
              </a:pathLst>
            </a:custGeom>
            <a:solidFill>
              <a:srgbClr val="145DA0"/>
            </a:solidFill>
            <a:ln w="57150" cap="sq">
              <a:solidFill>
                <a:srgbClr val="FFFFFF"/>
              </a:solidFill>
              <a:prstDash val="solid"/>
              <a:miter/>
            </a:ln>
          </p:spPr>
        </p:sp>
        <p:sp>
          <p:nvSpPr>
            <p:cNvPr name="TextBox 18" id="18"/>
            <p:cNvSpPr txBox="true"/>
            <p:nvPr/>
          </p:nvSpPr>
          <p:spPr>
            <a:xfrm>
              <a:off x="114300" y="-57150"/>
              <a:ext cx="7671098" cy="696212"/>
            </a:xfrm>
            <a:prstGeom prst="rect">
              <a:avLst/>
            </a:prstGeom>
          </p:spPr>
          <p:txBody>
            <a:bodyPr anchor="ctr" rtlCol="false" tIns="50800" lIns="50800" bIns="50800" rIns="50800"/>
            <a:lstStyle/>
            <a:p>
              <a:pPr algn="ctr">
                <a:lnSpc>
                  <a:spcPts val="3499"/>
                </a:lnSpc>
              </a:pPr>
            </a:p>
          </p:txBody>
        </p:sp>
      </p:grpSp>
      <p:sp>
        <p:nvSpPr>
          <p:cNvPr name="Freeform 19" id="19"/>
          <p:cNvSpPr/>
          <p:nvPr/>
        </p:nvSpPr>
        <p:spPr>
          <a:xfrm flipH="false" flipV="false" rot="-5400000">
            <a:off x="-1086039" y="3863443"/>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20" id="20"/>
          <p:cNvSpPr/>
          <p:nvPr/>
        </p:nvSpPr>
        <p:spPr>
          <a:xfrm flipH="false" flipV="false" rot="0">
            <a:off x="17043400" y="-184885"/>
            <a:ext cx="1529778" cy="397742"/>
          </a:xfrm>
          <a:custGeom>
            <a:avLst/>
            <a:gdLst/>
            <a:ahLst/>
            <a:cxnLst/>
            <a:rect r="r" b="b" t="t" l="l"/>
            <a:pathLst>
              <a:path h="397742" w="1529778">
                <a:moveTo>
                  <a:pt x="0" y="0"/>
                </a:moveTo>
                <a:lnTo>
                  <a:pt x="1529778" y="0"/>
                </a:lnTo>
                <a:lnTo>
                  <a:pt x="1529778" y="397743"/>
                </a:lnTo>
                <a:lnTo>
                  <a:pt x="0" y="3977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2952724" y="10076674"/>
            <a:ext cx="1529778" cy="397742"/>
          </a:xfrm>
          <a:custGeom>
            <a:avLst/>
            <a:gdLst/>
            <a:ahLst/>
            <a:cxnLst/>
            <a:rect r="r" b="b" t="t" l="l"/>
            <a:pathLst>
              <a:path h="397742" w="1529778">
                <a:moveTo>
                  <a:pt x="0" y="0"/>
                </a:moveTo>
                <a:lnTo>
                  <a:pt x="1529778" y="0"/>
                </a:lnTo>
                <a:lnTo>
                  <a:pt x="1529778" y="397742"/>
                </a:lnTo>
                <a:lnTo>
                  <a:pt x="0" y="397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7808289" y="6000750"/>
            <a:ext cx="991473" cy="677919"/>
          </a:xfrm>
          <a:custGeom>
            <a:avLst/>
            <a:gdLst/>
            <a:ahLst/>
            <a:cxnLst/>
            <a:rect r="r" b="b" t="t" l="l"/>
            <a:pathLst>
              <a:path h="677919" w="991473">
                <a:moveTo>
                  <a:pt x="0" y="0"/>
                </a:moveTo>
                <a:lnTo>
                  <a:pt x="991473" y="0"/>
                </a:lnTo>
                <a:lnTo>
                  <a:pt x="991473" y="677919"/>
                </a:lnTo>
                <a:lnTo>
                  <a:pt x="0" y="6779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1854200" y="-1709864"/>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4" id="24"/>
          <p:cNvSpPr/>
          <p:nvPr/>
        </p:nvSpPr>
        <p:spPr>
          <a:xfrm flipH="false" flipV="false" rot="0">
            <a:off x="11399076" y="9978798"/>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5" id="25"/>
          <p:cNvSpPr txBox="true"/>
          <p:nvPr/>
        </p:nvSpPr>
        <p:spPr>
          <a:xfrm rot="0">
            <a:off x="1244600" y="643255"/>
            <a:ext cx="8610229" cy="1071245"/>
          </a:xfrm>
          <a:prstGeom prst="rect">
            <a:avLst/>
          </a:prstGeom>
        </p:spPr>
        <p:txBody>
          <a:bodyPr anchor="t" rtlCol="false" tIns="0" lIns="0" bIns="0" rIns="0">
            <a:spAutoFit/>
          </a:bodyPr>
          <a:lstStyle/>
          <a:p>
            <a:pPr algn="l">
              <a:lnSpc>
                <a:spcPts val="8499"/>
              </a:lnSpc>
            </a:pPr>
            <a:r>
              <a:rPr lang="en-US" sz="6799" b="true">
                <a:solidFill>
                  <a:srgbClr val="000000"/>
                </a:solidFill>
                <a:latin typeface="Public Sans Bold"/>
                <a:ea typeface="Public Sans Bold"/>
                <a:cs typeface="Public Sans Bold"/>
                <a:sym typeface="Public Sans Bold"/>
              </a:rPr>
              <a:t>Abstract</a:t>
            </a:r>
          </a:p>
        </p:txBody>
      </p:sp>
      <p:sp>
        <p:nvSpPr>
          <p:cNvPr name="TextBox 26" id="26"/>
          <p:cNvSpPr txBox="true"/>
          <p:nvPr/>
        </p:nvSpPr>
        <p:spPr>
          <a:xfrm rot="0">
            <a:off x="1244600" y="1984375"/>
            <a:ext cx="17043400" cy="1397000"/>
          </a:xfrm>
          <a:prstGeom prst="rect">
            <a:avLst/>
          </a:prstGeom>
        </p:spPr>
        <p:txBody>
          <a:bodyPr anchor="t" rtlCol="false" tIns="0" lIns="0" bIns="0" rIns="0">
            <a:spAutoFit/>
          </a:bodyPr>
          <a:lstStyle/>
          <a:p>
            <a:pPr algn="l">
              <a:lnSpc>
                <a:spcPts val="4199"/>
              </a:lnSpc>
            </a:pPr>
            <a:r>
              <a:rPr lang="en-US" sz="2999" b="true">
                <a:solidFill>
                  <a:srgbClr val="000000"/>
                </a:solidFill>
                <a:latin typeface="Public Sans Bold"/>
                <a:ea typeface="Public Sans Bold"/>
                <a:cs typeface="Public Sans Bold"/>
                <a:sym typeface="Public Sans Bold"/>
              </a:rPr>
              <a:t>Optimization</a:t>
            </a:r>
          </a:p>
          <a:p>
            <a:pPr algn="l">
              <a:lnSpc>
                <a:spcPts val="3499"/>
              </a:lnSpc>
            </a:pPr>
            <a:r>
              <a:rPr lang="en-US" sz="2499">
                <a:solidFill>
                  <a:srgbClr val="000000"/>
                </a:solidFill>
                <a:latin typeface="Public Sans"/>
                <a:ea typeface="Public Sans"/>
                <a:cs typeface="Public Sans"/>
                <a:sym typeface="Public Sans"/>
              </a:rPr>
              <a:t>Mod</a:t>
            </a:r>
            <a:r>
              <a:rPr lang="en-US" sz="2499">
                <a:solidFill>
                  <a:srgbClr val="000000"/>
                </a:solidFill>
                <a:latin typeface="Public Sans"/>
                <a:ea typeface="Public Sans"/>
                <a:cs typeface="Public Sans"/>
                <a:sym typeface="Public Sans"/>
              </a:rPr>
              <a:t>el optimizati</a:t>
            </a:r>
            <a:r>
              <a:rPr lang="en-US" sz="2499">
                <a:solidFill>
                  <a:srgbClr val="000000"/>
                </a:solidFill>
                <a:latin typeface="Public Sans"/>
                <a:ea typeface="Public Sans"/>
                <a:cs typeface="Public Sans"/>
                <a:sym typeface="Public Sans"/>
              </a:rPr>
              <a:t>on involved using advanced techniques such as data augmentation learning rate scheduling, and early stopping. These methods helped improve model convergence and generalization to new, unseen data.</a:t>
            </a:r>
          </a:p>
        </p:txBody>
      </p:sp>
      <p:sp>
        <p:nvSpPr>
          <p:cNvPr name="TextBox 27" id="27"/>
          <p:cNvSpPr txBox="true"/>
          <p:nvPr/>
        </p:nvSpPr>
        <p:spPr>
          <a:xfrm rot="0">
            <a:off x="1260625" y="4041775"/>
            <a:ext cx="17043400" cy="1854200"/>
          </a:xfrm>
          <a:prstGeom prst="rect">
            <a:avLst/>
          </a:prstGeom>
        </p:spPr>
        <p:txBody>
          <a:bodyPr anchor="t" rtlCol="false" tIns="0" lIns="0" bIns="0" rIns="0">
            <a:spAutoFit/>
          </a:bodyPr>
          <a:lstStyle/>
          <a:p>
            <a:pPr algn="l">
              <a:lnSpc>
                <a:spcPts val="4200"/>
              </a:lnSpc>
            </a:pPr>
            <a:r>
              <a:rPr lang="en-US" sz="3000" b="true">
                <a:solidFill>
                  <a:srgbClr val="000000"/>
                </a:solidFill>
                <a:latin typeface="Public Sans Bold"/>
                <a:ea typeface="Public Sans Bold"/>
                <a:cs typeface="Public Sans Bold"/>
                <a:sym typeface="Public Sans Bold"/>
              </a:rPr>
              <a:t>Evaluation Metrics</a:t>
            </a:r>
          </a:p>
          <a:p>
            <a:pPr algn="l">
              <a:lnSpc>
                <a:spcPts val="3499"/>
              </a:lnSpc>
            </a:pPr>
            <a:r>
              <a:rPr lang="en-US" sz="2499">
                <a:solidFill>
                  <a:srgbClr val="000000"/>
                </a:solidFill>
                <a:latin typeface="Public Sans"/>
                <a:ea typeface="Public Sans"/>
                <a:cs typeface="Public Sans"/>
                <a:sym typeface="Public Sans"/>
              </a:rPr>
              <a:t>To </a:t>
            </a:r>
            <a:r>
              <a:rPr lang="en-US" sz="2499">
                <a:solidFill>
                  <a:srgbClr val="000000"/>
                </a:solidFill>
                <a:latin typeface="Public Sans"/>
                <a:ea typeface="Public Sans"/>
                <a:cs typeface="Public Sans"/>
                <a:sym typeface="Public Sans"/>
              </a:rPr>
              <a:t>evaluate model performance, IoU</a:t>
            </a:r>
            <a:r>
              <a:rPr lang="en-US" sz="2499">
                <a:solidFill>
                  <a:srgbClr val="000000"/>
                </a:solidFill>
                <a:latin typeface="Public Sans"/>
                <a:ea typeface="Public Sans"/>
                <a:cs typeface="Public Sans"/>
                <a:sym typeface="Public Sans"/>
              </a:rPr>
              <a:t>,Dice Similarity Coefficien</a:t>
            </a:r>
            <a:r>
              <a:rPr lang="en-US" sz="2499">
                <a:solidFill>
                  <a:srgbClr val="000000"/>
                </a:solidFill>
                <a:latin typeface="Public Sans"/>
                <a:ea typeface="Public Sans"/>
                <a:cs typeface="Public Sans"/>
                <a:sym typeface="Public Sans"/>
              </a:rPr>
              <a:t>t , and Pixel Accuracy were used. These metrics assess the accuracy of the segmentation masks generated by the models compared to the ground truth annotations.</a:t>
            </a:r>
          </a:p>
          <a:p>
            <a:pPr algn="ctr">
              <a:lnSpc>
                <a:spcPts val="3499"/>
              </a:lnSpc>
            </a:pPr>
          </a:p>
        </p:txBody>
      </p:sp>
      <p:sp>
        <p:nvSpPr>
          <p:cNvPr name="TextBox 28" id="28"/>
          <p:cNvSpPr txBox="true"/>
          <p:nvPr/>
        </p:nvSpPr>
        <p:spPr>
          <a:xfrm rot="0">
            <a:off x="1244600" y="6201775"/>
            <a:ext cx="17043400" cy="2292350"/>
          </a:xfrm>
          <a:prstGeom prst="rect">
            <a:avLst/>
          </a:prstGeom>
        </p:spPr>
        <p:txBody>
          <a:bodyPr anchor="t" rtlCol="false" tIns="0" lIns="0" bIns="0" rIns="0">
            <a:spAutoFit/>
          </a:bodyPr>
          <a:lstStyle/>
          <a:p>
            <a:pPr algn="l">
              <a:lnSpc>
                <a:spcPts val="4200"/>
              </a:lnSpc>
            </a:pPr>
            <a:r>
              <a:rPr lang="en-US" sz="3000" b="true">
                <a:solidFill>
                  <a:srgbClr val="000000"/>
                </a:solidFill>
                <a:latin typeface="Public Sans Bold"/>
                <a:ea typeface="Public Sans Bold"/>
                <a:cs typeface="Public Sans Bold"/>
                <a:sym typeface="Public Sans Bold"/>
              </a:rPr>
              <a:t>Applications</a:t>
            </a:r>
          </a:p>
          <a:p>
            <a:pPr algn="l">
              <a:lnSpc>
                <a:spcPts val="3499"/>
              </a:lnSpc>
            </a:pPr>
            <a:r>
              <a:rPr lang="en-US" sz="2499">
                <a:solidFill>
                  <a:srgbClr val="000000"/>
                </a:solidFill>
                <a:latin typeface="Public Sans"/>
                <a:ea typeface="Public Sans"/>
                <a:cs typeface="Public Sans"/>
                <a:sym typeface="Public Sans"/>
              </a:rPr>
              <a:t>The results fr</a:t>
            </a:r>
            <a:r>
              <a:rPr lang="en-US" sz="2499">
                <a:solidFill>
                  <a:srgbClr val="000000"/>
                </a:solidFill>
                <a:latin typeface="Public Sans"/>
                <a:ea typeface="Public Sans"/>
                <a:cs typeface="Public Sans"/>
                <a:sym typeface="Public Sans"/>
              </a:rPr>
              <a:t>om this comparativ</a:t>
            </a:r>
            <a:r>
              <a:rPr lang="en-US" sz="2499">
                <a:solidFill>
                  <a:srgbClr val="000000"/>
                </a:solidFill>
                <a:latin typeface="Public Sans"/>
                <a:ea typeface="Public Sans"/>
                <a:cs typeface="Public Sans"/>
                <a:sym typeface="Public Sans"/>
              </a:rPr>
              <a:t>e analysis can be applied in precision agriculture, where au</a:t>
            </a:r>
            <a:r>
              <a:rPr lang="en-US" sz="2499">
                <a:solidFill>
                  <a:srgbClr val="000000"/>
                </a:solidFill>
                <a:latin typeface="Public Sans"/>
                <a:ea typeface="Public Sans"/>
                <a:cs typeface="Public Sans"/>
                <a:sym typeface="Public Sans"/>
              </a:rPr>
              <a:t>tomated plant disease detection can help in timely interventions. It can also be extended to broader applications like crop health monitoring, agricultural robot navigation, and integrated pest management.</a:t>
            </a:r>
          </a:p>
          <a:p>
            <a:pPr algn="ctr">
              <a:lnSpc>
                <a:spcPts val="349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388211" y="-5535870"/>
            <a:ext cx="14135211" cy="10119133"/>
            <a:chOff x="0" y="0"/>
            <a:chExt cx="786013" cy="562692"/>
          </a:xfrm>
        </p:grpSpPr>
        <p:sp>
          <p:nvSpPr>
            <p:cNvPr name="Freeform 4" id="4"/>
            <p:cNvSpPr/>
            <p:nvPr/>
          </p:nvSpPr>
          <p:spPr>
            <a:xfrm flipH="false" flipV="false" rot="0">
              <a:off x="0" y="0"/>
              <a:ext cx="786013" cy="562692"/>
            </a:xfrm>
            <a:custGeom>
              <a:avLst/>
              <a:gdLst/>
              <a:ahLst/>
              <a:cxnLst/>
              <a:rect r="r" b="b" t="t" l="l"/>
              <a:pathLst>
                <a:path h="562692" w="786013">
                  <a:moveTo>
                    <a:pt x="786013" y="281346"/>
                  </a:moveTo>
                  <a:lnTo>
                    <a:pt x="582813" y="562692"/>
                  </a:lnTo>
                  <a:lnTo>
                    <a:pt x="203200" y="562692"/>
                  </a:lnTo>
                  <a:lnTo>
                    <a:pt x="0" y="281346"/>
                  </a:lnTo>
                  <a:lnTo>
                    <a:pt x="203200" y="0"/>
                  </a:lnTo>
                  <a:lnTo>
                    <a:pt x="582813" y="0"/>
                  </a:lnTo>
                  <a:lnTo>
                    <a:pt x="786013" y="281346"/>
                  </a:lnTo>
                  <a:close/>
                </a:path>
              </a:pathLst>
            </a:custGeom>
            <a:solidFill>
              <a:srgbClr val="56AEFF"/>
            </a:solidFill>
          </p:spPr>
        </p:sp>
        <p:sp>
          <p:nvSpPr>
            <p:cNvPr name="TextBox 5" id="5"/>
            <p:cNvSpPr txBox="true"/>
            <p:nvPr/>
          </p:nvSpPr>
          <p:spPr>
            <a:xfrm>
              <a:off x="114300" y="-57150"/>
              <a:ext cx="557413"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2306113" y="6253799"/>
            <a:ext cx="7610964" cy="5057823"/>
            <a:chOff x="0" y="0"/>
            <a:chExt cx="846733" cy="562692"/>
          </a:xfrm>
        </p:grpSpPr>
        <p:sp>
          <p:nvSpPr>
            <p:cNvPr name="Freeform 7" id="7"/>
            <p:cNvSpPr/>
            <p:nvPr/>
          </p:nvSpPr>
          <p:spPr>
            <a:xfrm flipH="false" flipV="false" rot="0">
              <a:off x="0" y="0"/>
              <a:ext cx="846733" cy="562692"/>
            </a:xfrm>
            <a:custGeom>
              <a:avLst/>
              <a:gdLst/>
              <a:ahLst/>
              <a:cxnLst/>
              <a:rect r="r" b="b" t="t" l="l"/>
              <a:pathLst>
                <a:path h="562692" w="846733">
                  <a:moveTo>
                    <a:pt x="846733" y="281346"/>
                  </a:moveTo>
                  <a:lnTo>
                    <a:pt x="643533" y="562692"/>
                  </a:lnTo>
                  <a:lnTo>
                    <a:pt x="203200" y="562692"/>
                  </a:lnTo>
                  <a:lnTo>
                    <a:pt x="0" y="281346"/>
                  </a:lnTo>
                  <a:lnTo>
                    <a:pt x="203200" y="0"/>
                  </a:lnTo>
                  <a:lnTo>
                    <a:pt x="643533" y="0"/>
                  </a:lnTo>
                  <a:lnTo>
                    <a:pt x="846733" y="281346"/>
                  </a:lnTo>
                  <a:close/>
                </a:path>
              </a:pathLst>
            </a:custGeom>
            <a:solidFill>
              <a:srgbClr val="145DA0"/>
            </a:solidFill>
          </p:spPr>
        </p:sp>
        <p:sp>
          <p:nvSpPr>
            <p:cNvPr name="TextBox 8" id="8"/>
            <p:cNvSpPr txBox="true"/>
            <p:nvPr/>
          </p:nvSpPr>
          <p:spPr>
            <a:xfrm>
              <a:off x="114300" y="-57150"/>
              <a:ext cx="618133" cy="619842"/>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true" flipV="false" rot="0">
            <a:off x="952500" y="8009761"/>
            <a:ext cx="4506835" cy="1353314"/>
          </a:xfrm>
          <a:custGeom>
            <a:avLst/>
            <a:gdLst/>
            <a:ahLst/>
            <a:cxnLst/>
            <a:rect r="r" b="b" t="t" l="l"/>
            <a:pathLst>
              <a:path h="1353314" w="4506835">
                <a:moveTo>
                  <a:pt x="4506835" y="0"/>
                </a:moveTo>
                <a:lnTo>
                  <a:pt x="0" y="0"/>
                </a:lnTo>
                <a:lnTo>
                  <a:pt x="0" y="1353314"/>
                </a:lnTo>
                <a:lnTo>
                  <a:pt x="4506835" y="1353314"/>
                </a:lnTo>
                <a:lnTo>
                  <a:pt x="4506835" y="0"/>
                </a:lnTo>
                <a:close/>
              </a:path>
            </a:pathLst>
          </a:custGeom>
          <a:blipFill>
            <a:blip r:embed="rId3">
              <a:alphaModFix amt="75000"/>
              <a:extLst>
                <a:ext uri="{96DAC541-7B7A-43D3-8B79-37D633B846F1}">
                  <asvg:svgBlip xmlns:asvg="http://schemas.microsoft.com/office/drawing/2016/SVG/main" r:embed="rId4"/>
                </a:ext>
              </a:extLst>
            </a:blip>
            <a:stretch>
              <a:fillRect l="0" t="-78999" r="0" b="0"/>
            </a:stretch>
          </a:blipFill>
        </p:spPr>
      </p:sp>
      <p:grpSp>
        <p:nvGrpSpPr>
          <p:cNvPr name="Group 10" id="10"/>
          <p:cNvGrpSpPr/>
          <p:nvPr/>
        </p:nvGrpSpPr>
        <p:grpSpPr>
          <a:xfrm rot="0">
            <a:off x="14564053" y="-1477201"/>
            <a:ext cx="5390494" cy="2982376"/>
            <a:chOff x="0" y="0"/>
            <a:chExt cx="7187325" cy="3976501"/>
          </a:xfrm>
        </p:grpSpPr>
        <p:grpSp>
          <p:nvGrpSpPr>
            <p:cNvPr name="Group 11" id="11"/>
            <p:cNvGrpSpPr/>
            <p:nvPr/>
          </p:nvGrpSpPr>
          <p:grpSpPr>
            <a:xfrm rot="-10800000">
              <a:off x="0" y="0"/>
              <a:ext cx="7187325" cy="3262226"/>
              <a:chOff x="0" y="0"/>
              <a:chExt cx="1239720" cy="562692"/>
            </a:xfrm>
          </p:grpSpPr>
          <p:sp>
            <p:nvSpPr>
              <p:cNvPr name="Freeform 12" id="12"/>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145DA0"/>
              </a:solidFill>
            </p:spPr>
          </p:sp>
          <p:sp>
            <p:nvSpPr>
              <p:cNvPr name="TextBox 13" id="13"/>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10800000">
              <a:off x="2511062" y="2547952"/>
              <a:ext cx="3673400" cy="1428550"/>
              <a:chOff x="0" y="0"/>
              <a:chExt cx="1643297" cy="639062"/>
            </a:xfrm>
          </p:grpSpPr>
          <p:sp>
            <p:nvSpPr>
              <p:cNvPr name="Freeform 15" id="15"/>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56AEFF"/>
              </a:solidFill>
              <a:ln w="57150" cap="sq">
                <a:solidFill>
                  <a:srgbClr val="FFFFFF"/>
                </a:solidFill>
                <a:prstDash val="solid"/>
                <a:miter/>
              </a:ln>
            </p:spPr>
          </p:sp>
          <p:sp>
            <p:nvSpPr>
              <p:cNvPr name="TextBox 16" id="16"/>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sp>
        <p:nvSpPr>
          <p:cNvPr name="Freeform 17" id="17"/>
          <p:cNvSpPr/>
          <p:nvPr/>
        </p:nvSpPr>
        <p:spPr>
          <a:xfrm flipH="false" flipV="false" rot="0">
            <a:off x="8216900" y="10018463"/>
            <a:ext cx="10873692" cy="1293159"/>
          </a:xfrm>
          <a:custGeom>
            <a:avLst/>
            <a:gdLst/>
            <a:ahLst/>
            <a:cxnLst/>
            <a:rect r="r" b="b" t="t" l="l"/>
            <a:pathLst>
              <a:path h="1293159" w="10873692">
                <a:moveTo>
                  <a:pt x="0" y="0"/>
                </a:moveTo>
                <a:lnTo>
                  <a:pt x="10873692" y="0"/>
                </a:lnTo>
                <a:lnTo>
                  <a:pt x="10873692" y="1293159"/>
                </a:lnTo>
                <a:lnTo>
                  <a:pt x="0" y="1293159"/>
                </a:lnTo>
                <a:lnTo>
                  <a:pt x="0" y="0"/>
                </a:lnTo>
                <a:close/>
              </a:path>
            </a:pathLst>
          </a:custGeom>
          <a:blipFill>
            <a:blip r:embed="rId5">
              <a:extLst>
                <a:ext uri="{96DAC541-7B7A-43D3-8B79-37D633B846F1}">
                  <asvg:svgBlip xmlns:asvg="http://schemas.microsoft.com/office/drawing/2016/SVG/main" r:embed="rId6"/>
                </a:ext>
              </a:extLst>
            </a:blip>
            <a:stretch>
              <a:fillRect l="0" t="-561128" r="0" b="0"/>
            </a:stretch>
          </a:blipFill>
        </p:spPr>
      </p:sp>
      <p:sp>
        <p:nvSpPr>
          <p:cNvPr name="Freeform 18" id="18"/>
          <p:cNvSpPr/>
          <p:nvPr/>
        </p:nvSpPr>
        <p:spPr>
          <a:xfrm flipH="true" flipV="false" rot="0">
            <a:off x="17043400" y="8869464"/>
            <a:ext cx="1752990" cy="1509762"/>
          </a:xfrm>
          <a:custGeom>
            <a:avLst/>
            <a:gdLst/>
            <a:ahLst/>
            <a:cxnLst/>
            <a:rect r="r" b="b" t="t" l="l"/>
            <a:pathLst>
              <a:path h="1509762" w="1752990">
                <a:moveTo>
                  <a:pt x="1752990" y="0"/>
                </a:moveTo>
                <a:lnTo>
                  <a:pt x="0" y="0"/>
                </a:lnTo>
                <a:lnTo>
                  <a:pt x="0" y="1509762"/>
                </a:lnTo>
                <a:lnTo>
                  <a:pt x="1752990" y="1509762"/>
                </a:lnTo>
                <a:lnTo>
                  <a:pt x="175299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5400000">
            <a:off x="17201961" y="8692722"/>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9">
              <a:extLst>
                <a:ext uri="{96DAC541-7B7A-43D3-8B79-37D633B846F1}">
                  <asvg:svgBlip xmlns:asvg="http://schemas.microsoft.com/office/drawing/2016/SVG/main" r:embed="rId10"/>
                </a:ext>
              </a:extLst>
            </a:blip>
            <a:stretch>
              <a:fillRect l="0" t="-23484" r="0" b="0"/>
            </a:stretch>
          </a:blipFill>
        </p:spPr>
      </p:sp>
      <p:sp>
        <p:nvSpPr>
          <p:cNvPr name="Freeform 20" id="20"/>
          <p:cNvSpPr/>
          <p:nvPr/>
        </p:nvSpPr>
        <p:spPr>
          <a:xfrm flipH="false" flipV="false" rot="0">
            <a:off x="1028700" y="528080"/>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5449810" y="6858000"/>
            <a:ext cx="885980" cy="536756"/>
          </a:xfrm>
          <a:custGeom>
            <a:avLst/>
            <a:gdLst/>
            <a:ahLst/>
            <a:cxnLst/>
            <a:rect r="r" b="b" t="t" l="l"/>
            <a:pathLst>
              <a:path h="536756" w="885980">
                <a:moveTo>
                  <a:pt x="0" y="0"/>
                </a:moveTo>
                <a:lnTo>
                  <a:pt x="885980" y="0"/>
                </a:lnTo>
                <a:lnTo>
                  <a:pt x="885980" y="536756"/>
                </a:lnTo>
                <a:lnTo>
                  <a:pt x="0" y="5367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2" id="22"/>
          <p:cNvSpPr/>
          <p:nvPr/>
        </p:nvSpPr>
        <p:spPr>
          <a:xfrm flipH="false" flipV="false" rot="0">
            <a:off x="-1854200" y="-373396"/>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3" id="23"/>
          <p:cNvSpPr/>
          <p:nvPr/>
        </p:nvSpPr>
        <p:spPr>
          <a:xfrm flipH="false" flipV="false" rot="0">
            <a:off x="16566627" y="-1709864"/>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4" id="24"/>
          <p:cNvSpPr/>
          <p:nvPr/>
        </p:nvSpPr>
        <p:spPr>
          <a:xfrm flipH="false" flipV="false" rot="0">
            <a:off x="17919895" y="9853727"/>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25" id="25"/>
          <p:cNvGrpSpPr/>
          <p:nvPr/>
        </p:nvGrpSpPr>
        <p:grpSpPr>
          <a:xfrm rot="0">
            <a:off x="6478665" y="1890395"/>
            <a:ext cx="11152152" cy="7906706"/>
            <a:chOff x="0" y="0"/>
            <a:chExt cx="2937192" cy="2082425"/>
          </a:xfrm>
        </p:grpSpPr>
        <p:sp>
          <p:nvSpPr>
            <p:cNvPr name="Freeform 26" id="26"/>
            <p:cNvSpPr/>
            <p:nvPr/>
          </p:nvSpPr>
          <p:spPr>
            <a:xfrm flipH="false" flipV="false" rot="0">
              <a:off x="0" y="0"/>
              <a:ext cx="2937192" cy="2082425"/>
            </a:xfrm>
            <a:custGeom>
              <a:avLst/>
              <a:gdLst/>
              <a:ahLst/>
              <a:cxnLst/>
              <a:rect r="r" b="b" t="t" l="l"/>
              <a:pathLst>
                <a:path h="2082425" w="2937192">
                  <a:moveTo>
                    <a:pt x="35405" y="0"/>
                  </a:moveTo>
                  <a:lnTo>
                    <a:pt x="2901788" y="0"/>
                  </a:lnTo>
                  <a:cubicBezTo>
                    <a:pt x="2911178" y="0"/>
                    <a:pt x="2920183" y="3730"/>
                    <a:pt x="2926823" y="10370"/>
                  </a:cubicBezTo>
                  <a:cubicBezTo>
                    <a:pt x="2933462" y="17009"/>
                    <a:pt x="2937192" y="26015"/>
                    <a:pt x="2937192" y="35405"/>
                  </a:cubicBezTo>
                  <a:lnTo>
                    <a:pt x="2937192" y="2047020"/>
                  </a:lnTo>
                  <a:cubicBezTo>
                    <a:pt x="2937192" y="2056410"/>
                    <a:pt x="2933462" y="2065415"/>
                    <a:pt x="2926823" y="2072055"/>
                  </a:cubicBezTo>
                  <a:cubicBezTo>
                    <a:pt x="2920183" y="2078695"/>
                    <a:pt x="2911178" y="2082425"/>
                    <a:pt x="2901788" y="2082425"/>
                  </a:cubicBezTo>
                  <a:lnTo>
                    <a:pt x="35405" y="2082425"/>
                  </a:lnTo>
                  <a:cubicBezTo>
                    <a:pt x="26015" y="2082425"/>
                    <a:pt x="17009" y="2078695"/>
                    <a:pt x="10370" y="2072055"/>
                  </a:cubicBezTo>
                  <a:cubicBezTo>
                    <a:pt x="3730" y="2065415"/>
                    <a:pt x="0" y="2056410"/>
                    <a:pt x="0" y="2047020"/>
                  </a:cubicBezTo>
                  <a:lnTo>
                    <a:pt x="0" y="35405"/>
                  </a:lnTo>
                  <a:cubicBezTo>
                    <a:pt x="0" y="26015"/>
                    <a:pt x="3730" y="17009"/>
                    <a:pt x="10370" y="10370"/>
                  </a:cubicBezTo>
                  <a:cubicBezTo>
                    <a:pt x="17009" y="3730"/>
                    <a:pt x="26015" y="0"/>
                    <a:pt x="35405" y="0"/>
                  </a:cubicBezTo>
                  <a:close/>
                </a:path>
              </a:pathLst>
            </a:custGeom>
            <a:solidFill>
              <a:srgbClr val="3F5FAC">
                <a:alpha val="10980"/>
              </a:srgbClr>
            </a:solidFill>
          </p:spPr>
        </p:sp>
        <p:sp>
          <p:nvSpPr>
            <p:cNvPr name="TextBox 27" id="27"/>
            <p:cNvSpPr txBox="true"/>
            <p:nvPr/>
          </p:nvSpPr>
          <p:spPr>
            <a:xfrm>
              <a:off x="0" y="-57150"/>
              <a:ext cx="2937192" cy="2139575"/>
            </a:xfrm>
            <a:prstGeom prst="rect">
              <a:avLst/>
            </a:prstGeom>
          </p:spPr>
          <p:txBody>
            <a:bodyPr anchor="ctr" rtlCol="false" tIns="50800" lIns="50800" bIns="50800" rIns="50800"/>
            <a:lstStyle/>
            <a:p>
              <a:pPr algn="ctr">
                <a:lnSpc>
                  <a:spcPts val="3779"/>
                </a:lnSpc>
              </a:pPr>
            </a:p>
          </p:txBody>
        </p:sp>
      </p:grpSp>
      <p:grpSp>
        <p:nvGrpSpPr>
          <p:cNvPr name="Group 28" id="28"/>
          <p:cNvGrpSpPr/>
          <p:nvPr/>
        </p:nvGrpSpPr>
        <p:grpSpPr>
          <a:xfrm rot="0">
            <a:off x="1028700" y="1909445"/>
            <a:ext cx="4259185" cy="6042440"/>
            <a:chOff x="0" y="0"/>
            <a:chExt cx="7732725" cy="10970297"/>
          </a:xfrm>
        </p:grpSpPr>
        <p:sp>
          <p:nvSpPr>
            <p:cNvPr name="Freeform 29" id="29"/>
            <p:cNvSpPr/>
            <p:nvPr/>
          </p:nvSpPr>
          <p:spPr>
            <a:xfrm flipH="false" flipV="false" rot="0">
              <a:off x="0" y="0"/>
              <a:ext cx="7732725" cy="10970298"/>
            </a:xfrm>
            <a:custGeom>
              <a:avLst/>
              <a:gdLst/>
              <a:ahLst/>
              <a:cxnLst/>
              <a:rect r="r" b="b" t="t" l="l"/>
              <a:pathLst>
                <a:path h="10970298" w="7732725">
                  <a:moveTo>
                    <a:pt x="0" y="10414469"/>
                  </a:moveTo>
                  <a:lnTo>
                    <a:pt x="0" y="555828"/>
                  </a:lnTo>
                  <a:cubicBezTo>
                    <a:pt x="0" y="248660"/>
                    <a:pt x="262913" y="0"/>
                    <a:pt x="587687" y="0"/>
                  </a:cubicBezTo>
                  <a:lnTo>
                    <a:pt x="7145038" y="0"/>
                  </a:lnTo>
                  <a:cubicBezTo>
                    <a:pt x="7469812" y="0"/>
                    <a:pt x="7732725" y="250123"/>
                    <a:pt x="7732725" y="555828"/>
                  </a:cubicBezTo>
                  <a:lnTo>
                    <a:pt x="7732725" y="10414469"/>
                  </a:lnTo>
                  <a:cubicBezTo>
                    <a:pt x="7732725" y="10721637"/>
                    <a:pt x="7469812" y="10970298"/>
                    <a:pt x="7145038" y="10970298"/>
                  </a:cubicBezTo>
                  <a:lnTo>
                    <a:pt x="587687" y="10970298"/>
                  </a:lnTo>
                  <a:cubicBezTo>
                    <a:pt x="264459" y="10970298"/>
                    <a:pt x="0" y="10721637"/>
                    <a:pt x="0" y="10414469"/>
                  </a:cubicBezTo>
                  <a:close/>
                </a:path>
              </a:pathLst>
            </a:custGeom>
            <a:blipFill>
              <a:blip r:embed="rId19"/>
              <a:stretch>
                <a:fillRect l="-11222" t="0" r="-11222" b="0"/>
              </a:stretch>
            </a:blipFill>
          </p:spPr>
        </p:sp>
      </p:grpSp>
      <p:sp>
        <p:nvSpPr>
          <p:cNvPr name="TextBox 30" id="30"/>
          <p:cNvSpPr txBox="true"/>
          <p:nvPr/>
        </p:nvSpPr>
        <p:spPr>
          <a:xfrm rot="0">
            <a:off x="8428253" y="634671"/>
            <a:ext cx="5211547" cy="1071245"/>
          </a:xfrm>
          <a:prstGeom prst="rect">
            <a:avLst/>
          </a:prstGeom>
        </p:spPr>
        <p:txBody>
          <a:bodyPr anchor="t" rtlCol="false" tIns="0" lIns="0" bIns="0" rIns="0">
            <a:spAutoFit/>
          </a:bodyPr>
          <a:lstStyle/>
          <a:p>
            <a:pPr algn="l">
              <a:lnSpc>
                <a:spcPts val="8499"/>
              </a:lnSpc>
            </a:pPr>
            <a:r>
              <a:rPr lang="en-US" sz="6799" b="true">
                <a:solidFill>
                  <a:srgbClr val="000000"/>
                </a:solidFill>
                <a:latin typeface="Public Sans Bold"/>
                <a:ea typeface="Public Sans Bold"/>
                <a:cs typeface="Public Sans Bold"/>
                <a:sym typeface="Public Sans Bold"/>
              </a:rPr>
              <a:t>Introduction</a:t>
            </a:r>
          </a:p>
        </p:txBody>
      </p:sp>
      <p:sp>
        <p:nvSpPr>
          <p:cNvPr name="TextBox 31" id="31"/>
          <p:cNvSpPr txBox="true"/>
          <p:nvPr/>
        </p:nvSpPr>
        <p:spPr>
          <a:xfrm rot="0">
            <a:off x="6478665" y="1990464"/>
            <a:ext cx="11152152" cy="8322087"/>
          </a:xfrm>
          <a:prstGeom prst="rect">
            <a:avLst/>
          </a:prstGeom>
        </p:spPr>
        <p:txBody>
          <a:bodyPr anchor="t" rtlCol="false" tIns="0" lIns="0" bIns="0" rIns="0">
            <a:spAutoFit/>
          </a:bodyPr>
          <a:lstStyle/>
          <a:p>
            <a:pPr algn="l" marL="574801" indent="-287401" lvl="1">
              <a:lnSpc>
                <a:spcPts val="3327"/>
              </a:lnSpc>
              <a:buFont typeface="Arial"/>
              <a:buChar char="•"/>
            </a:pPr>
            <a:r>
              <a:rPr lang="en-US" sz="2662">
                <a:solidFill>
                  <a:srgbClr val="000000"/>
                </a:solidFill>
                <a:latin typeface="Public Sans"/>
                <a:ea typeface="Public Sans"/>
                <a:cs typeface="Public Sans"/>
                <a:sym typeface="Public Sans"/>
              </a:rPr>
              <a:t>In </a:t>
            </a:r>
            <a:r>
              <a:rPr lang="en-US" sz="2662">
                <a:solidFill>
                  <a:srgbClr val="000000"/>
                </a:solidFill>
                <a:latin typeface="Public Sans"/>
                <a:ea typeface="Public Sans"/>
                <a:cs typeface="Public Sans"/>
                <a:sym typeface="Public Sans"/>
              </a:rPr>
              <a:t>recent years, the agricultural sector has seen significant advancements in automation, driven by artificial intelligence (AI) and machine learning (ML). </a:t>
            </a:r>
          </a:p>
          <a:p>
            <a:pPr algn="l">
              <a:lnSpc>
                <a:spcPts val="3327"/>
              </a:lnSpc>
            </a:pPr>
          </a:p>
          <a:p>
            <a:pPr algn="l" marL="574801" indent="-287401" lvl="1">
              <a:lnSpc>
                <a:spcPts val="3327"/>
              </a:lnSpc>
              <a:buFont typeface="Arial"/>
              <a:buChar char="•"/>
            </a:pPr>
            <a:r>
              <a:rPr lang="en-US" sz="2662">
                <a:solidFill>
                  <a:srgbClr val="000000"/>
                </a:solidFill>
                <a:latin typeface="Public Sans"/>
                <a:ea typeface="Public Sans"/>
                <a:cs typeface="Public Sans"/>
                <a:sym typeface="Public Sans"/>
              </a:rPr>
              <a:t>One of the key challenges in agriculture is efficient plant monitoring and disease detection, which directly impacts crop health and yield.</a:t>
            </a:r>
          </a:p>
          <a:p>
            <a:pPr algn="l">
              <a:lnSpc>
                <a:spcPts val="3327"/>
              </a:lnSpc>
            </a:pPr>
          </a:p>
          <a:p>
            <a:pPr algn="l" marL="574801" indent="-287401" lvl="1">
              <a:lnSpc>
                <a:spcPts val="3327"/>
              </a:lnSpc>
              <a:buFont typeface="Arial"/>
              <a:buChar char="•"/>
            </a:pPr>
            <a:r>
              <a:rPr lang="en-US" sz="2662">
                <a:solidFill>
                  <a:srgbClr val="000000"/>
                </a:solidFill>
                <a:latin typeface="Public Sans"/>
                <a:ea typeface="Public Sans"/>
                <a:cs typeface="Public Sans"/>
                <a:sym typeface="Public Sans"/>
              </a:rPr>
              <a:t>Image segmentation, particularly using deep learning models, has emerged as a powerful tool for accurately identifying and segmenting plant diseases.</a:t>
            </a:r>
          </a:p>
          <a:p>
            <a:pPr algn="l">
              <a:lnSpc>
                <a:spcPts val="3327"/>
              </a:lnSpc>
            </a:pPr>
          </a:p>
          <a:p>
            <a:pPr algn="l" marL="574801" indent="-287401" lvl="1">
              <a:lnSpc>
                <a:spcPts val="3327"/>
              </a:lnSpc>
              <a:buFont typeface="Arial"/>
              <a:buChar char="•"/>
            </a:pPr>
            <a:r>
              <a:rPr lang="en-US" sz="2662">
                <a:solidFill>
                  <a:srgbClr val="000000"/>
                </a:solidFill>
                <a:latin typeface="Public Sans"/>
                <a:ea typeface="Public Sans"/>
                <a:cs typeface="Public Sans"/>
                <a:sym typeface="Public Sans"/>
              </a:rPr>
              <a:t>This project focuses on comparing two deep learning architectures DeepLabV3+ and U-Net++ in the context of plant segmentation. </a:t>
            </a:r>
          </a:p>
          <a:p>
            <a:pPr algn="l">
              <a:lnSpc>
                <a:spcPts val="3327"/>
              </a:lnSpc>
            </a:pPr>
          </a:p>
          <a:p>
            <a:pPr algn="l" marL="574801" indent="-287401" lvl="1">
              <a:lnSpc>
                <a:spcPts val="3327"/>
              </a:lnSpc>
              <a:buFont typeface="Arial"/>
              <a:buChar char="•"/>
            </a:pPr>
            <a:r>
              <a:rPr lang="en-US" sz="2662">
                <a:solidFill>
                  <a:srgbClr val="000000"/>
                </a:solidFill>
                <a:latin typeface="Public Sans"/>
                <a:ea typeface="Public Sans"/>
                <a:cs typeface="Public Sans"/>
                <a:sym typeface="Public Sans"/>
              </a:rPr>
              <a:t>The objective is to analyze how these models perform on a diverse dataset of plants, comparing their strengths and weaknesses in segmenting various plant species.</a:t>
            </a:r>
          </a:p>
          <a:p>
            <a:pPr algn="l">
              <a:lnSpc>
                <a:spcPts val="2955"/>
              </a:lnSpc>
            </a:pPr>
          </a:p>
          <a:p>
            <a:pPr algn="ctr">
              <a:lnSpc>
                <a:spcPts val="295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564053" y="-1477201"/>
            <a:ext cx="5390494" cy="2982376"/>
            <a:chOff x="0" y="0"/>
            <a:chExt cx="7187325" cy="3976501"/>
          </a:xfrm>
        </p:grpSpPr>
        <p:grpSp>
          <p:nvGrpSpPr>
            <p:cNvPr name="Group 4" id="4"/>
            <p:cNvGrpSpPr/>
            <p:nvPr/>
          </p:nvGrpSpPr>
          <p:grpSpPr>
            <a:xfrm rot="-10800000">
              <a:off x="0" y="0"/>
              <a:ext cx="7187325" cy="3262226"/>
              <a:chOff x="0" y="0"/>
              <a:chExt cx="1239720" cy="562692"/>
            </a:xfrm>
          </p:grpSpPr>
          <p:sp>
            <p:nvSpPr>
              <p:cNvPr name="Freeform 5" id="5"/>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145DA0"/>
              </a:solidFill>
            </p:spPr>
          </p:sp>
          <p:sp>
            <p:nvSpPr>
              <p:cNvPr name="TextBox 6" id="6"/>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10800000">
              <a:off x="2511062" y="2547952"/>
              <a:ext cx="3673400" cy="1428550"/>
              <a:chOff x="0" y="0"/>
              <a:chExt cx="1643297" cy="639062"/>
            </a:xfrm>
          </p:grpSpPr>
          <p:sp>
            <p:nvSpPr>
              <p:cNvPr name="Freeform 8" id="8"/>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56AEFF"/>
              </a:solidFill>
              <a:ln w="57150" cap="sq">
                <a:solidFill>
                  <a:srgbClr val="FFFFFF"/>
                </a:solidFill>
                <a:prstDash val="solid"/>
                <a:miter/>
              </a:ln>
            </p:spPr>
          </p:sp>
          <p:sp>
            <p:nvSpPr>
              <p:cNvPr name="TextBox 9" id="9"/>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sp>
        <p:nvSpPr>
          <p:cNvPr name="Freeform 10" id="10"/>
          <p:cNvSpPr/>
          <p:nvPr/>
        </p:nvSpPr>
        <p:spPr>
          <a:xfrm flipH="false" flipV="false" rot="0">
            <a:off x="8216900" y="10018463"/>
            <a:ext cx="10873692" cy="1293159"/>
          </a:xfrm>
          <a:custGeom>
            <a:avLst/>
            <a:gdLst/>
            <a:ahLst/>
            <a:cxnLst/>
            <a:rect r="r" b="b" t="t" l="l"/>
            <a:pathLst>
              <a:path h="1293159" w="10873692">
                <a:moveTo>
                  <a:pt x="0" y="0"/>
                </a:moveTo>
                <a:lnTo>
                  <a:pt x="10873692" y="0"/>
                </a:lnTo>
                <a:lnTo>
                  <a:pt x="10873692" y="1293159"/>
                </a:lnTo>
                <a:lnTo>
                  <a:pt x="0" y="1293159"/>
                </a:lnTo>
                <a:lnTo>
                  <a:pt x="0" y="0"/>
                </a:lnTo>
                <a:close/>
              </a:path>
            </a:pathLst>
          </a:custGeom>
          <a:blipFill>
            <a:blip r:embed="rId3">
              <a:extLst>
                <a:ext uri="{96DAC541-7B7A-43D3-8B79-37D633B846F1}">
                  <asvg:svgBlip xmlns:asvg="http://schemas.microsoft.com/office/drawing/2016/SVG/main" r:embed="rId4"/>
                </a:ext>
              </a:extLst>
            </a:blip>
            <a:stretch>
              <a:fillRect l="0" t="-561128" r="0" b="0"/>
            </a:stretch>
          </a:blipFill>
        </p:spPr>
      </p:sp>
      <p:sp>
        <p:nvSpPr>
          <p:cNvPr name="Freeform 11" id="11"/>
          <p:cNvSpPr/>
          <p:nvPr/>
        </p:nvSpPr>
        <p:spPr>
          <a:xfrm flipH="true" flipV="false" rot="0">
            <a:off x="17043400" y="8869464"/>
            <a:ext cx="1752990" cy="1509762"/>
          </a:xfrm>
          <a:custGeom>
            <a:avLst/>
            <a:gdLst/>
            <a:ahLst/>
            <a:cxnLst/>
            <a:rect r="r" b="b" t="t" l="l"/>
            <a:pathLst>
              <a:path h="1509762" w="1752990">
                <a:moveTo>
                  <a:pt x="1752990" y="0"/>
                </a:moveTo>
                <a:lnTo>
                  <a:pt x="0" y="0"/>
                </a:lnTo>
                <a:lnTo>
                  <a:pt x="0" y="1509762"/>
                </a:lnTo>
                <a:lnTo>
                  <a:pt x="1752990" y="1509762"/>
                </a:lnTo>
                <a:lnTo>
                  <a:pt x="175299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5400000">
            <a:off x="17201961" y="8692722"/>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7">
              <a:extLst>
                <a:ext uri="{96DAC541-7B7A-43D3-8B79-37D633B846F1}">
                  <asvg:svgBlip xmlns:asvg="http://schemas.microsoft.com/office/drawing/2016/SVG/main" r:embed="rId8"/>
                </a:ext>
              </a:extLst>
            </a:blip>
            <a:stretch>
              <a:fillRect l="0" t="-23484" r="0" b="0"/>
            </a:stretch>
          </a:blipFill>
        </p:spPr>
      </p:sp>
      <p:sp>
        <p:nvSpPr>
          <p:cNvPr name="Freeform 13" id="13"/>
          <p:cNvSpPr/>
          <p:nvPr/>
        </p:nvSpPr>
        <p:spPr>
          <a:xfrm flipH="false" flipV="false" rot="0">
            <a:off x="1028700" y="528080"/>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920875" y="-1786064"/>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16566627" y="-1709864"/>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7919895" y="9853727"/>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7" id="17"/>
          <p:cNvGrpSpPr/>
          <p:nvPr/>
        </p:nvGrpSpPr>
        <p:grpSpPr>
          <a:xfrm rot="0">
            <a:off x="800009" y="1561225"/>
            <a:ext cx="16830808" cy="8235876"/>
            <a:chOff x="0" y="0"/>
            <a:chExt cx="4432806" cy="2169120"/>
          </a:xfrm>
        </p:grpSpPr>
        <p:sp>
          <p:nvSpPr>
            <p:cNvPr name="Freeform 18" id="18"/>
            <p:cNvSpPr/>
            <p:nvPr/>
          </p:nvSpPr>
          <p:spPr>
            <a:xfrm flipH="false" flipV="false" rot="0">
              <a:off x="0" y="0"/>
              <a:ext cx="4432805" cy="2169120"/>
            </a:xfrm>
            <a:custGeom>
              <a:avLst/>
              <a:gdLst/>
              <a:ahLst/>
              <a:cxnLst/>
              <a:rect r="r" b="b" t="t" l="l"/>
              <a:pathLst>
                <a:path h="2169120" w="4432805">
                  <a:moveTo>
                    <a:pt x="23459" y="0"/>
                  </a:moveTo>
                  <a:lnTo>
                    <a:pt x="4409346" y="0"/>
                  </a:lnTo>
                  <a:cubicBezTo>
                    <a:pt x="4422302" y="0"/>
                    <a:pt x="4432805" y="10503"/>
                    <a:pt x="4432805" y="23459"/>
                  </a:cubicBezTo>
                  <a:lnTo>
                    <a:pt x="4432805" y="2145661"/>
                  </a:lnTo>
                  <a:cubicBezTo>
                    <a:pt x="4432805" y="2158617"/>
                    <a:pt x="4422302" y="2169120"/>
                    <a:pt x="4409346" y="2169120"/>
                  </a:cubicBezTo>
                  <a:lnTo>
                    <a:pt x="23459" y="2169120"/>
                  </a:lnTo>
                  <a:cubicBezTo>
                    <a:pt x="17237" y="2169120"/>
                    <a:pt x="11271" y="2166648"/>
                    <a:pt x="6871" y="2162249"/>
                  </a:cubicBezTo>
                  <a:cubicBezTo>
                    <a:pt x="2472" y="2157849"/>
                    <a:pt x="0" y="2151882"/>
                    <a:pt x="0" y="2145661"/>
                  </a:cubicBezTo>
                  <a:lnTo>
                    <a:pt x="0" y="23459"/>
                  </a:lnTo>
                  <a:cubicBezTo>
                    <a:pt x="0" y="17237"/>
                    <a:pt x="2472" y="11271"/>
                    <a:pt x="6871" y="6871"/>
                  </a:cubicBezTo>
                  <a:cubicBezTo>
                    <a:pt x="11271" y="2472"/>
                    <a:pt x="17237" y="0"/>
                    <a:pt x="23459" y="0"/>
                  </a:cubicBezTo>
                  <a:close/>
                </a:path>
              </a:pathLst>
            </a:custGeom>
            <a:solidFill>
              <a:srgbClr val="3F5FAC">
                <a:alpha val="10980"/>
              </a:srgbClr>
            </a:solidFill>
          </p:spPr>
        </p:sp>
        <p:sp>
          <p:nvSpPr>
            <p:cNvPr name="TextBox 19" id="19"/>
            <p:cNvSpPr txBox="true"/>
            <p:nvPr/>
          </p:nvSpPr>
          <p:spPr>
            <a:xfrm>
              <a:off x="0" y="-57150"/>
              <a:ext cx="4432806" cy="2226270"/>
            </a:xfrm>
            <a:prstGeom prst="rect">
              <a:avLst/>
            </a:prstGeom>
          </p:spPr>
          <p:txBody>
            <a:bodyPr anchor="ctr" rtlCol="false" tIns="50800" lIns="50800" bIns="50800" rIns="50800"/>
            <a:lstStyle/>
            <a:p>
              <a:pPr algn="ctr">
                <a:lnSpc>
                  <a:spcPts val="3779"/>
                </a:lnSpc>
              </a:pPr>
            </a:p>
          </p:txBody>
        </p:sp>
      </p:grpSp>
      <p:sp>
        <p:nvSpPr>
          <p:cNvPr name="TextBox 20" id="20"/>
          <p:cNvSpPr txBox="true"/>
          <p:nvPr/>
        </p:nvSpPr>
        <p:spPr>
          <a:xfrm rot="0">
            <a:off x="1795272" y="1817960"/>
            <a:ext cx="14192696" cy="9160287"/>
          </a:xfrm>
          <a:prstGeom prst="rect">
            <a:avLst/>
          </a:prstGeom>
        </p:spPr>
        <p:txBody>
          <a:bodyPr anchor="t" rtlCol="false" tIns="0" lIns="0" bIns="0" rIns="0">
            <a:spAutoFit/>
          </a:bodyPr>
          <a:lstStyle/>
          <a:p>
            <a:pPr algn="l" marL="574801" indent="-287401" lvl="1">
              <a:lnSpc>
                <a:spcPts val="3327"/>
              </a:lnSpc>
              <a:buFont typeface="Arial"/>
              <a:buChar char="•"/>
            </a:pPr>
            <a:r>
              <a:rPr lang="en-US" sz="2662">
                <a:solidFill>
                  <a:srgbClr val="000000"/>
                </a:solidFill>
                <a:latin typeface="Public Sans"/>
                <a:ea typeface="Public Sans"/>
                <a:cs typeface="Public Sans"/>
                <a:sym typeface="Public Sans"/>
              </a:rPr>
              <a:t>Pla</a:t>
            </a:r>
            <a:r>
              <a:rPr lang="en-US" sz="2662">
                <a:solidFill>
                  <a:srgbClr val="000000"/>
                </a:solidFill>
                <a:latin typeface="Public Sans"/>
                <a:ea typeface="Public Sans"/>
                <a:cs typeface="Public Sans"/>
                <a:sym typeface="Public Sans"/>
              </a:rPr>
              <a:t>nt </a:t>
            </a:r>
            <a:r>
              <a:rPr lang="en-US" sz="2662">
                <a:solidFill>
                  <a:srgbClr val="000000"/>
                </a:solidFill>
                <a:latin typeface="Public Sans"/>
                <a:ea typeface="Public Sans"/>
                <a:cs typeface="Public Sans"/>
                <a:sym typeface="Public Sans"/>
              </a:rPr>
              <a:t>segmentation have been crucial research areas in precision agriculture. Traditional methods of plant disease identification often rely on manual inspection, which is time-consuming and prone to human error.</a:t>
            </a:r>
          </a:p>
          <a:p>
            <a:pPr algn="l">
              <a:lnSpc>
                <a:spcPts val="3327"/>
              </a:lnSpc>
            </a:pPr>
          </a:p>
          <a:p>
            <a:pPr algn="l" marL="574801" indent="-287401" lvl="1">
              <a:lnSpc>
                <a:spcPts val="3327"/>
              </a:lnSpc>
              <a:buFont typeface="Arial"/>
              <a:buChar char="•"/>
            </a:pPr>
            <a:r>
              <a:rPr lang="en-US" sz="2662">
                <a:solidFill>
                  <a:srgbClr val="000000"/>
                </a:solidFill>
                <a:latin typeface="Public Sans"/>
                <a:ea typeface="Public Sans"/>
                <a:cs typeface="Public Sans"/>
                <a:sym typeface="Public Sans"/>
              </a:rPr>
              <a:t>DeepLabV3+ is a cutting-edge semantic segmentation model that utilizes atrous convolution and a decoder module to efficiently capture multi-scale features. It has demonstrated superior performance in various segmentation tasks</a:t>
            </a:r>
          </a:p>
          <a:p>
            <a:pPr algn="l">
              <a:lnSpc>
                <a:spcPts val="3327"/>
              </a:lnSpc>
            </a:pPr>
          </a:p>
          <a:p>
            <a:pPr algn="l" marL="574801" indent="-287401" lvl="1">
              <a:lnSpc>
                <a:spcPts val="3327"/>
              </a:lnSpc>
              <a:buFont typeface="Arial"/>
              <a:buChar char="•"/>
            </a:pPr>
            <a:r>
              <a:rPr lang="en-US" sz="2662">
                <a:solidFill>
                  <a:srgbClr val="000000"/>
                </a:solidFill>
                <a:latin typeface="Public Sans"/>
                <a:ea typeface="Public Sans"/>
                <a:cs typeface="Public Sans"/>
                <a:sym typeface="Public Sans"/>
              </a:rPr>
              <a:t>On the other hand, U-Net++ is an enhanced version of the original U-Net architecture. U-Net++ introduces nested skip pathways and dense convolution blocks, which improve the flow of information and refine feature extraction, leading to better segmentation accuracy.</a:t>
            </a:r>
          </a:p>
          <a:p>
            <a:pPr algn="l">
              <a:lnSpc>
                <a:spcPts val="3327"/>
              </a:lnSpc>
            </a:pPr>
          </a:p>
          <a:p>
            <a:pPr algn="l" marL="574801" indent="-287401" lvl="1">
              <a:lnSpc>
                <a:spcPts val="3327"/>
              </a:lnSpc>
              <a:buFont typeface="Arial"/>
              <a:buChar char="•"/>
            </a:pPr>
            <a:r>
              <a:rPr lang="en-US" sz="2662">
                <a:solidFill>
                  <a:srgbClr val="000000"/>
                </a:solidFill>
                <a:latin typeface="Public Sans"/>
                <a:ea typeface="Public Sans"/>
                <a:cs typeface="Public Sans"/>
                <a:sym typeface="Public Sans"/>
              </a:rPr>
              <a:t>Recent studies in agricultural image segmentation have successfully applied these models to detect diseases such as powdery mildew, rust, and blight in crops etc.</a:t>
            </a:r>
          </a:p>
          <a:p>
            <a:pPr algn="l">
              <a:lnSpc>
                <a:spcPts val="3327"/>
              </a:lnSpc>
            </a:pPr>
          </a:p>
          <a:p>
            <a:pPr algn="l" marL="574801" indent="-287401" lvl="1">
              <a:lnSpc>
                <a:spcPts val="3327"/>
              </a:lnSpc>
              <a:buFont typeface="Arial"/>
              <a:buChar char="•"/>
            </a:pPr>
            <a:r>
              <a:rPr lang="en-US" sz="2662">
                <a:solidFill>
                  <a:srgbClr val="000000"/>
                </a:solidFill>
                <a:latin typeface="Public Sans"/>
                <a:ea typeface="Public Sans"/>
                <a:cs typeface="Public Sans"/>
                <a:sym typeface="Public Sans"/>
              </a:rPr>
              <a:t>This project aims to provide a direct comparative analysis of DeepLabV3+ and U-Net++ for plant segmentation focusing on their strengths and limitations.</a:t>
            </a:r>
          </a:p>
          <a:p>
            <a:pPr algn="l">
              <a:lnSpc>
                <a:spcPts val="3327"/>
              </a:lnSpc>
            </a:pPr>
          </a:p>
          <a:p>
            <a:pPr algn="l">
              <a:lnSpc>
                <a:spcPts val="3327"/>
              </a:lnSpc>
            </a:pPr>
          </a:p>
          <a:p>
            <a:pPr algn="l">
              <a:lnSpc>
                <a:spcPts val="2955"/>
              </a:lnSpc>
            </a:pPr>
          </a:p>
          <a:p>
            <a:pPr algn="ctr">
              <a:lnSpc>
                <a:spcPts val="2955"/>
              </a:lnSpc>
            </a:pPr>
          </a:p>
        </p:txBody>
      </p:sp>
      <p:sp>
        <p:nvSpPr>
          <p:cNvPr name="TextBox 21" id="21"/>
          <p:cNvSpPr txBox="true"/>
          <p:nvPr/>
        </p:nvSpPr>
        <p:spPr>
          <a:xfrm rot="0">
            <a:off x="1028700" y="369252"/>
            <a:ext cx="8610229" cy="1071245"/>
          </a:xfrm>
          <a:prstGeom prst="rect">
            <a:avLst/>
          </a:prstGeom>
        </p:spPr>
        <p:txBody>
          <a:bodyPr anchor="t" rtlCol="false" tIns="0" lIns="0" bIns="0" rIns="0">
            <a:spAutoFit/>
          </a:bodyPr>
          <a:lstStyle/>
          <a:p>
            <a:pPr algn="l">
              <a:lnSpc>
                <a:spcPts val="8499"/>
              </a:lnSpc>
            </a:pPr>
            <a:r>
              <a:rPr lang="en-US" sz="6799" b="true">
                <a:solidFill>
                  <a:srgbClr val="000000"/>
                </a:solidFill>
                <a:latin typeface="Public Sans Bold"/>
                <a:ea typeface="Public Sans Bold"/>
                <a:cs typeface="Public Sans Bold"/>
                <a:sym typeface="Public Sans Bold"/>
              </a:rPr>
              <a:t>Literature Review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564053" y="-1477201"/>
            <a:ext cx="5390494" cy="2982376"/>
            <a:chOff x="0" y="0"/>
            <a:chExt cx="7187325" cy="3976501"/>
          </a:xfrm>
        </p:grpSpPr>
        <p:grpSp>
          <p:nvGrpSpPr>
            <p:cNvPr name="Group 4" id="4"/>
            <p:cNvGrpSpPr/>
            <p:nvPr/>
          </p:nvGrpSpPr>
          <p:grpSpPr>
            <a:xfrm rot="-10800000">
              <a:off x="0" y="0"/>
              <a:ext cx="7187325" cy="3262226"/>
              <a:chOff x="0" y="0"/>
              <a:chExt cx="1239720" cy="562692"/>
            </a:xfrm>
          </p:grpSpPr>
          <p:sp>
            <p:nvSpPr>
              <p:cNvPr name="Freeform 5" id="5"/>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145DA0"/>
              </a:solidFill>
            </p:spPr>
          </p:sp>
          <p:sp>
            <p:nvSpPr>
              <p:cNvPr name="TextBox 6" id="6"/>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7" id="7"/>
            <p:cNvGrpSpPr/>
            <p:nvPr/>
          </p:nvGrpSpPr>
          <p:grpSpPr>
            <a:xfrm rot="-10800000">
              <a:off x="2511062" y="2547952"/>
              <a:ext cx="3673400" cy="1428550"/>
              <a:chOff x="0" y="0"/>
              <a:chExt cx="1643297" cy="639062"/>
            </a:xfrm>
          </p:grpSpPr>
          <p:sp>
            <p:nvSpPr>
              <p:cNvPr name="Freeform 8" id="8"/>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56AEFF"/>
              </a:solidFill>
              <a:ln w="57150" cap="sq">
                <a:solidFill>
                  <a:srgbClr val="FFFFFF"/>
                </a:solidFill>
                <a:prstDash val="solid"/>
                <a:miter/>
              </a:ln>
            </p:spPr>
          </p:sp>
          <p:sp>
            <p:nvSpPr>
              <p:cNvPr name="TextBox 9" id="9"/>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grpSp>
        <p:nvGrpSpPr>
          <p:cNvPr name="Group 10" id="10"/>
          <p:cNvGrpSpPr/>
          <p:nvPr/>
        </p:nvGrpSpPr>
        <p:grpSpPr>
          <a:xfrm rot="0">
            <a:off x="-673113" y="9251081"/>
            <a:ext cx="5321313" cy="2446670"/>
            <a:chOff x="0" y="0"/>
            <a:chExt cx="1223810" cy="562692"/>
          </a:xfrm>
        </p:grpSpPr>
        <p:sp>
          <p:nvSpPr>
            <p:cNvPr name="Freeform 11" id="11"/>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56AEFF"/>
            </a:solidFill>
          </p:spPr>
        </p:sp>
        <p:sp>
          <p:nvSpPr>
            <p:cNvPr name="TextBox 12" id="12"/>
            <p:cNvSpPr txBox="true"/>
            <p:nvPr/>
          </p:nvSpPr>
          <p:spPr>
            <a:xfrm>
              <a:off x="114300" y="-57150"/>
              <a:ext cx="995210" cy="619842"/>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0">
            <a:off x="-673113" y="8675100"/>
            <a:ext cx="2673102" cy="1151961"/>
            <a:chOff x="0" y="0"/>
            <a:chExt cx="1482931" cy="639062"/>
          </a:xfrm>
        </p:grpSpPr>
        <p:sp>
          <p:nvSpPr>
            <p:cNvPr name="Freeform 14" id="14"/>
            <p:cNvSpPr/>
            <p:nvPr/>
          </p:nvSpPr>
          <p:spPr>
            <a:xfrm flipH="false" flipV="false" rot="0">
              <a:off x="0" y="0"/>
              <a:ext cx="1482931" cy="639062"/>
            </a:xfrm>
            <a:custGeom>
              <a:avLst/>
              <a:gdLst/>
              <a:ahLst/>
              <a:cxnLst/>
              <a:rect r="r" b="b" t="t" l="l"/>
              <a:pathLst>
                <a:path h="639062" w="1482931">
                  <a:moveTo>
                    <a:pt x="1482931" y="319531"/>
                  </a:moveTo>
                  <a:lnTo>
                    <a:pt x="1279731" y="639062"/>
                  </a:lnTo>
                  <a:lnTo>
                    <a:pt x="203200" y="639062"/>
                  </a:lnTo>
                  <a:lnTo>
                    <a:pt x="0" y="319531"/>
                  </a:lnTo>
                  <a:lnTo>
                    <a:pt x="203200" y="0"/>
                  </a:lnTo>
                  <a:lnTo>
                    <a:pt x="1279731" y="0"/>
                  </a:lnTo>
                  <a:lnTo>
                    <a:pt x="1482931" y="319531"/>
                  </a:lnTo>
                  <a:close/>
                </a:path>
              </a:pathLst>
            </a:custGeom>
            <a:solidFill>
              <a:srgbClr val="145DA0"/>
            </a:solidFill>
            <a:ln w="57150" cap="sq">
              <a:solidFill>
                <a:srgbClr val="FFFFFF"/>
              </a:solidFill>
              <a:prstDash val="solid"/>
              <a:miter/>
            </a:ln>
          </p:spPr>
        </p:sp>
        <p:sp>
          <p:nvSpPr>
            <p:cNvPr name="TextBox 15" id="15"/>
            <p:cNvSpPr txBox="true"/>
            <p:nvPr/>
          </p:nvSpPr>
          <p:spPr>
            <a:xfrm>
              <a:off x="114300" y="-57150"/>
              <a:ext cx="1254331" cy="696212"/>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0">
            <a:off x="2450358" y="9762097"/>
            <a:ext cx="14808942" cy="1198000"/>
            <a:chOff x="0" y="0"/>
            <a:chExt cx="7899698" cy="639062"/>
          </a:xfrm>
        </p:grpSpPr>
        <p:sp>
          <p:nvSpPr>
            <p:cNvPr name="Freeform 17" id="17"/>
            <p:cNvSpPr/>
            <p:nvPr/>
          </p:nvSpPr>
          <p:spPr>
            <a:xfrm flipH="false" flipV="false" rot="0">
              <a:off x="0" y="0"/>
              <a:ext cx="7899698" cy="639062"/>
            </a:xfrm>
            <a:custGeom>
              <a:avLst/>
              <a:gdLst/>
              <a:ahLst/>
              <a:cxnLst/>
              <a:rect r="r" b="b" t="t" l="l"/>
              <a:pathLst>
                <a:path h="639062" w="7899698">
                  <a:moveTo>
                    <a:pt x="7899698" y="319531"/>
                  </a:moveTo>
                  <a:lnTo>
                    <a:pt x="7696498" y="639062"/>
                  </a:lnTo>
                  <a:lnTo>
                    <a:pt x="203200" y="639062"/>
                  </a:lnTo>
                  <a:lnTo>
                    <a:pt x="0" y="319531"/>
                  </a:lnTo>
                  <a:lnTo>
                    <a:pt x="203200" y="0"/>
                  </a:lnTo>
                  <a:lnTo>
                    <a:pt x="7696498" y="0"/>
                  </a:lnTo>
                  <a:lnTo>
                    <a:pt x="7899698" y="319531"/>
                  </a:lnTo>
                  <a:close/>
                </a:path>
              </a:pathLst>
            </a:custGeom>
            <a:solidFill>
              <a:srgbClr val="145DA0"/>
            </a:solidFill>
            <a:ln w="57150" cap="sq">
              <a:solidFill>
                <a:srgbClr val="FFFFFF"/>
              </a:solidFill>
              <a:prstDash val="solid"/>
              <a:miter/>
            </a:ln>
          </p:spPr>
        </p:sp>
        <p:sp>
          <p:nvSpPr>
            <p:cNvPr name="TextBox 18" id="18"/>
            <p:cNvSpPr txBox="true"/>
            <p:nvPr/>
          </p:nvSpPr>
          <p:spPr>
            <a:xfrm>
              <a:off x="114300" y="-57150"/>
              <a:ext cx="7671098" cy="696212"/>
            </a:xfrm>
            <a:prstGeom prst="rect">
              <a:avLst/>
            </a:prstGeom>
          </p:spPr>
          <p:txBody>
            <a:bodyPr anchor="ctr" rtlCol="false" tIns="50800" lIns="50800" bIns="50800" rIns="50800"/>
            <a:lstStyle/>
            <a:p>
              <a:pPr algn="ctr">
                <a:lnSpc>
                  <a:spcPts val="3499"/>
                </a:lnSpc>
              </a:pPr>
            </a:p>
          </p:txBody>
        </p:sp>
      </p:grpSp>
      <p:sp>
        <p:nvSpPr>
          <p:cNvPr name="Freeform 19" id="19"/>
          <p:cNvSpPr/>
          <p:nvPr/>
        </p:nvSpPr>
        <p:spPr>
          <a:xfrm flipH="false" flipV="false" rot="-5400000">
            <a:off x="-1086039" y="3863443"/>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20" id="20"/>
          <p:cNvSpPr/>
          <p:nvPr/>
        </p:nvSpPr>
        <p:spPr>
          <a:xfrm flipH="false" flipV="false" rot="0">
            <a:off x="17043400" y="-184885"/>
            <a:ext cx="1529778" cy="397742"/>
          </a:xfrm>
          <a:custGeom>
            <a:avLst/>
            <a:gdLst/>
            <a:ahLst/>
            <a:cxnLst/>
            <a:rect r="r" b="b" t="t" l="l"/>
            <a:pathLst>
              <a:path h="397742" w="1529778">
                <a:moveTo>
                  <a:pt x="0" y="0"/>
                </a:moveTo>
                <a:lnTo>
                  <a:pt x="1529778" y="0"/>
                </a:lnTo>
                <a:lnTo>
                  <a:pt x="1529778" y="397743"/>
                </a:lnTo>
                <a:lnTo>
                  <a:pt x="0" y="3977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2952724" y="10076674"/>
            <a:ext cx="1529778" cy="397742"/>
          </a:xfrm>
          <a:custGeom>
            <a:avLst/>
            <a:gdLst/>
            <a:ahLst/>
            <a:cxnLst/>
            <a:rect r="r" b="b" t="t" l="l"/>
            <a:pathLst>
              <a:path h="397742" w="1529778">
                <a:moveTo>
                  <a:pt x="0" y="0"/>
                </a:moveTo>
                <a:lnTo>
                  <a:pt x="1529778" y="0"/>
                </a:lnTo>
                <a:lnTo>
                  <a:pt x="1529778" y="397742"/>
                </a:lnTo>
                <a:lnTo>
                  <a:pt x="0" y="397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7808289" y="6000750"/>
            <a:ext cx="991473" cy="677919"/>
          </a:xfrm>
          <a:custGeom>
            <a:avLst/>
            <a:gdLst/>
            <a:ahLst/>
            <a:cxnLst/>
            <a:rect r="r" b="b" t="t" l="l"/>
            <a:pathLst>
              <a:path h="677919" w="991473">
                <a:moveTo>
                  <a:pt x="0" y="0"/>
                </a:moveTo>
                <a:lnTo>
                  <a:pt x="991473" y="0"/>
                </a:lnTo>
                <a:lnTo>
                  <a:pt x="991473" y="677919"/>
                </a:lnTo>
                <a:lnTo>
                  <a:pt x="0" y="6779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1854200" y="-1709864"/>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4" id="24"/>
          <p:cNvSpPr/>
          <p:nvPr/>
        </p:nvSpPr>
        <p:spPr>
          <a:xfrm flipH="false" flipV="false" rot="0">
            <a:off x="11399076" y="9978798"/>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5" id="25"/>
          <p:cNvSpPr txBox="true"/>
          <p:nvPr/>
        </p:nvSpPr>
        <p:spPr>
          <a:xfrm rot="0">
            <a:off x="1244600" y="242330"/>
            <a:ext cx="8610229" cy="1071245"/>
          </a:xfrm>
          <a:prstGeom prst="rect">
            <a:avLst/>
          </a:prstGeom>
        </p:spPr>
        <p:txBody>
          <a:bodyPr anchor="t" rtlCol="false" tIns="0" lIns="0" bIns="0" rIns="0">
            <a:spAutoFit/>
          </a:bodyPr>
          <a:lstStyle/>
          <a:p>
            <a:pPr algn="l">
              <a:lnSpc>
                <a:spcPts val="8499"/>
              </a:lnSpc>
            </a:pPr>
            <a:r>
              <a:rPr lang="en-US" sz="6799" b="true">
                <a:solidFill>
                  <a:srgbClr val="000000"/>
                </a:solidFill>
                <a:latin typeface="Public Sans Bold"/>
                <a:ea typeface="Public Sans Bold"/>
                <a:cs typeface="Public Sans Bold"/>
                <a:sym typeface="Public Sans Bold"/>
              </a:rPr>
              <a:t>Dataset</a:t>
            </a:r>
          </a:p>
        </p:txBody>
      </p:sp>
      <p:grpSp>
        <p:nvGrpSpPr>
          <p:cNvPr name="Group 26" id="26"/>
          <p:cNvGrpSpPr/>
          <p:nvPr/>
        </p:nvGrpSpPr>
        <p:grpSpPr>
          <a:xfrm rot="0">
            <a:off x="955050" y="1562100"/>
            <a:ext cx="16243391" cy="6960600"/>
            <a:chOff x="0" y="0"/>
            <a:chExt cx="4278095" cy="1833245"/>
          </a:xfrm>
        </p:grpSpPr>
        <p:sp>
          <p:nvSpPr>
            <p:cNvPr name="Freeform 27" id="27"/>
            <p:cNvSpPr/>
            <p:nvPr/>
          </p:nvSpPr>
          <p:spPr>
            <a:xfrm flipH="false" flipV="false" rot="0">
              <a:off x="0" y="0"/>
              <a:ext cx="4278095" cy="1833244"/>
            </a:xfrm>
            <a:custGeom>
              <a:avLst/>
              <a:gdLst/>
              <a:ahLst/>
              <a:cxnLst/>
              <a:rect r="r" b="b" t="t" l="l"/>
              <a:pathLst>
                <a:path h="1833244" w="4278095">
                  <a:moveTo>
                    <a:pt x="24308" y="0"/>
                  </a:moveTo>
                  <a:lnTo>
                    <a:pt x="4253787" y="0"/>
                  </a:lnTo>
                  <a:cubicBezTo>
                    <a:pt x="4267212" y="0"/>
                    <a:pt x="4278095" y="10883"/>
                    <a:pt x="4278095" y="24308"/>
                  </a:cubicBezTo>
                  <a:lnTo>
                    <a:pt x="4278095" y="1808937"/>
                  </a:lnTo>
                  <a:cubicBezTo>
                    <a:pt x="4278095" y="1815384"/>
                    <a:pt x="4275534" y="1821566"/>
                    <a:pt x="4270975" y="1826125"/>
                  </a:cubicBezTo>
                  <a:cubicBezTo>
                    <a:pt x="4266417" y="1830684"/>
                    <a:pt x="4260234" y="1833244"/>
                    <a:pt x="4253787" y="1833244"/>
                  </a:cubicBezTo>
                  <a:lnTo>
                    <a:pt x="24308" y="1833244"/>
                  </a:lnTo>
                  <a:cubicBezTo>
                    <a:pt x="10883" y="1833244"/>
                    <a:pt x="0" y="1822362"/>
                    <a:pt x="0" y="1808937"/>
                  </a:cubicBezTo>
                  <a:lnTo>
                    <a:pt x="0" y="24308"/>
                  </a:lnTo>
                  <a:cubicBezTo>
                    <a:pt x="0" y="10883"/>
                    <a:pt x="10883" y="0"/>
                    <a:pt x="24308" y="0"/>
                  </a:cubicBezTo>
                  <a:close/>
                </a:path>
              </a:pathLst>
            </a:custGeom>
            <a:solidFill>
              <a:srgbClr val="3F5FAC">
                <a:alpha val="10980"/>
              </a:srgbClr>
            </a:solidFill>
          </p:spPr>
        </p:sp>
        <p:sp>
          <p:nvSpPr>
            <p:cNvPr name="TextBox 28" id="28"/>
            <p:cNvSpPr txBox="true"/>
            <p:nvPr/>
          </p:nvSpPr>
          <p:spPr>
            <a:xfrm>
              <a:off x="0" y="-57150"/>
              <a:ext cx="4278095" cy="1890395"/>
            </a:xfrm>
            <a:prstGeom prst="rect">
              <a:avLst/>
            </a:prstGeom>
          </p:spPr>
          <p:txBody>
            <a:bodyPr anchor="ctr" rtlCol="false" tIns="50800" lIns="50800" bIns="50800" rIns="50800"/>
            <a:lstStyle/>
            <a:p>
              <a:pPr algn="ctr">
                <a:lnSpc>
                  <a:spcPts val="3779"/>
                </a:lnSpc>
              </a:pPr>
            </a:p>
          </p:txBody>
        </p:sp>
      </p:grpSp>
      <p:sp>
        <p:nvSpPr>
          <p:cNvPr name="TextBox 29" id="29"/>
          <p:cNvSpPr txBox="true"/>
          <p:nvPr/>
        </p:nvSpPr>
        <p:spPr>
          <a:xfrm rot="0">
            <a:off x="1795272" y="2012422"/>
            <a:ext cx="14192696" cy="7064787"/>
          </a:xfrm>
          <a:prstGeom prst="rect">
            <a:avLst/>
          </a:prstGeom>
        </p:spPr>
        <p:txBody>
          <a:bodyPr anchor="t" rtlCol="false" tIns="0" lIns="0" bIns="0" rIns="0">
            <a:spAutoFit/>
          </a:bodyPr>
          <a:lstStyle/>
          <a:p>
            <a:pPr algn="l" marL="574801" indent="-287401" lvl="1">
              <a:lnSpc>
                <a:spcPts val="3327"/>
              </a:lnSpc>
              <a:buFont typeface="Arial"/>
              <a:buChar char="•"/>
            </a:pPr>
            <a:r>
              <a:rPr lang="en-US" sz="2662">
                <a:solidFill>
                  <a:srgbClr val="000000"/>
                </a:solidFill>
                <a:latin typeface="Public Sans"/>
                <a:ea typeface="Public Sans"/>
                <a:cs typeface="Public Sans"/>
                <a:sym typeface="Public Sans"/>
              </a:rPr>
              <a:t>The dataset used in this project was sourced from the Open Science Framework (OSF), available at: </a:t>
            </a:r>
            <a:r>
              <a:rPr lang="en-US" sz="2662" u="sng">
                <a:solidFill>
                  <a:srgbClr val="000000"/>
                </a:solidFill>
                <a:latin typeface="Public Sans"/>
                <a:ea typeface="Public Sans"/>
                <a:cs typeface="Public Sans"/>
                <a:sym typeface="Public Sans"/>
                <a:hlinkClick r:id="rId13" tooltip="https://osf.io/w9v3j/files/osfstorage"/>
              </a:rPr>
              <a:t>https://osf.io/w9v3j/files/osfstorage</a:t>
            </a:r>
            <a:r>
              <a:rPr lang="en-US" sz="2662">
                <a:solidFill>
                  <a:srgbClr val="000000"/>
                </a:solidFill>
                <a:latin typeface="Public Sans"/>
                <a:ea typeface="Public Sans"/>
                <a:cs typeface="Public Sans"/>
                <a:sym typeface="Public Sans"/>
              </a:rPr>
              <a:t>.</a:t>
            </a:r>
          </a:p>
          <a:p>
            <a:pPr algn="l">
              <a:lnSpc>
                <a:spcPts val="3327"/>
              </a:lnSpc>
            </a:pPr>
          </a:p>
          <a:p>
            <a:pPr algn="l" marL="574801" indent="-287401" lvl="1">
              <a:lnSpc>
                <a:spcPts val="3327"/>
              </a:lnSpc>
              <a:buFont typeface="Arial"/>
              <a:buChar char="•"/>
            </a:pPr>
            <a:r>
              <a:rPr lang="en-US" sz="2662">
                <a:solidFill>
                  <a:srgbClr val="000000"/>
                </a:solidFill>
                <a:latin typeface="Public Sans"/>
                <a:ea typeface="Public Sans"/>
                <a:cs typeface="Public Sans"/>
                <a:sym typeface="Public Sans"/>
              </a:rPr>
              <a:t>The dataset consists of 170 high-resolution images, each annotated with bounding boxes for four common plant species</a:t>
            </a:r>
          </a:p>
          <a:p>
            <a:pPr algn="l">
              <a:lnSpc>
                <a:spcPts val="3327"/>
              </a:lnSpc>
            </a:pPr>
          </a:p>
          <a:p>
            <a:pPr algn="l" marL="574801" indent="-287401" lvl="1">
              <a:lnSpc>
                <a:spcPts val="3327"/>
              </a:lnSpc>
              <a:buFont typeface="Arial"/>
              <a:buChar char="•"/>
            </a:pPr>
            <a:r>
              <a:rPr lang="en-US" sz="2662">
                <a:solidFill>
                  <a:srgbClr val="000000"/>
                </a:solidFill>
                <a:latin typeface="Public Sans"/>
                <a:ea typeface="Public Sans"/>
                <a:cs typeface="Public Sans"/>
                <a:sym typeface="Public Sans"/>
              </a:rPr>
              <a:t>These annotations were originally intended for object detection tasks but were utilized in this project to generate segmentation masks, transforming the dataset for semantic segmentation purposes.</a:t>
            </a:r>
          </a:p>
          <a:p>
            <a:pPr algn="l">
              <a:lnSpc>
                <a:spcPts val="3327"/>
              </a:lnSpc>
            </a:pPr>
          </a:p>
          <a:p>
            <a:pPr algn="l" marL="574801" indent="-287401" lvl="1">
              <a:lnSpc>
                <a:spcPts val="3327"/>
              </a:lnSpc>
              <a:buFont typeface="Arial"/>
              <a:buChar char="•"/>
            </a:pPr>
            <a:r>
              <a:rPr lang="en-US" sz="2662">
                <a:solidFill>
                  <a:srgbClr val="000000"/>
                </a:solidFill>
                <a:latin typeface="Public Sans"/>
                <a:ea typeface="Public Sans"/>
                <a:cs typeface="Public Sans"/>
                <a:sym typeface="Public Sans"/>
              </a:rPr>
              <a:t>The dataset presents realistic agricultural scenarios with complex backgrounds and plant overlaps, making it ideal for evaluating the performance of advanced segmentation models.</a:t>
            </a:r>
          </a:p>
          <a:p>
            <a:pPr algn="l">
              <a:lnSpc>
                <a:spcPts val="3327"/>
              </a:lnSpc>
            </a:pPr>
          </a:p>
          <a:p>
            <a:pPr algn="l">
              <a:lnSpc>
                <a:spcPts val="3327"/>
              </a:lnSpc>
            </a:pPr>
          </a:p>
          <a:p>
            <a:pPr algn="l">
              <a:lnSpc>
                <a:spcPts val="2955"/>
              </a:lnSpc>
            </a:pPr>
          </a:p>
          <a:p>
            <a:pPr algn="ctr">
              <a:lnSpc>
                <a:spcPts val="2955"/>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83347"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145DA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1533067" y="-624938"/>
            <a:ext cx="5726233" cy="1198000"/>
            <a:chOff x="0" y="0"/>
            <a:chExt cx="3054608" cy="639062"/>
          </a:xfrm>
        </p:grpSpPr>
        <p:sp>
          <p:nvSpPr>
            <p:cNvPr name="Freeform 7" id="7"/>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56AEFF"/>
            </a:solidFill>
            <a:ln w="57150" cap="sq">
              <a:solidFill>
                <a:srgbClr val="FFFFFF"/>
              </a:solidFill>
              <a:prstDash val="solid"/>
              <a:miter/>
            </a:ln>
          </p:spPr>
        </p:sp>
        <p:sp>
          <p:nvSpPr>
            <p:cNvPr name="TextBox 8" id="8"/>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673113" y="9251081"/>
            <a:ext cx="8799130" cy="2446670"/>
            <a:chOff x="0" y="0"/>
            <a:chExt cx="2023648" cy="562692"/>
          </a:xfrm>
        </p:grpSpPr>
        <p:sp>
          <p:nvSpPr>
            <p:cNvPr name="Freeform 10" id="10"/>
            <p:cNvSpPr/>
            <p:nvPr/>
          </p:nvSpPr>
          <p:spPr>
            <a:xfrm flipH="false" flipV="false" rot="0">
              <a:off x="0" y="0"/>
              <a:ext cx="2023648" cy="562692"/>
            </a:xfrm>
            <a:custGeom>
              <a:avLst/>
              <a:gdLst/>
              <a:ahLst/>
              <a:cxnLst/>
              <a:rect r="r" b="b" t="t" l="l"/>
              <a:pathLst>
                <a:path h="562692" w="2023648">
                  <a:moveTo>
                    <a:pt x="2023648" y="281346"/>
                  </a:moveTo>
                  <a:lnTo>
                    <a:pt x="1820448" y="562692"/>
                  </a:lnTo>
                  <a:lnTo>
                    <a:pt x="203200" y="562692"/>
                  </a:lnTo>
                  <a:lnTo>
                    <a:pt x="0" y="281346"/>
                  </a:lnTo>
                  <a:lnTo>
                    <a:pt x="203200" y="0"/>
                  </a:lnTo>
                  <a:lnTo>
                    <a:pt x="1820448" y="0"/>
                  </a:lnTo>
                  <a:lnTo>
                    <a:pt x="2023648" y="281346"/>
                  </a:lnTo>
                  <a:close/>
                </a:path>
              </a:pathLst>
            </a:custGeom>
            <a:solidFill>
              <a:srgbClr val="56AEFF"/>
            </a:solidFill>
          </p:spPr>
        </p:sp>
        <p:sp>
          <p:nvSpPr>
            <p:cNvPr name="TextBox 11" id="11"/>
            <p:cNvSpPr txBox="true"/>
            <p:nvPr/>
          </p:nvSpPr>
          <p:spPr>
            <a:xfrm>
              <a:off x="114300" y="-57150"/>
              <a:ext cx="1795048" cy="61984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0">
            <a:off x="-673113" y="8675100"/>
            <a:ext cx="2673102" cy="1151961"/>
            <a:chOff x="0" y="0"/>
            <a:chExt cx="1482931" cy="639062"/>
          </a:xfrm>
        </p:grpSpPr>
        <p:sp>
          <p:nvSpPr>
            <p:cNvPr name="Freeform 13" id="13"/>
            <p:cNvSpPr/>
            <p:nvPr/>
          </p:nvSpPr>
          <p:spPr>
            <a:xfrm flipH="false" flipV="false" rot="0">
              <a:off x="0" y="0"/>
              <a:ext cx="1482931" cy="639062"/>
            </a:xfrm>
            <a:custGeom>
              <a:avLst/>
              <a:gdLst/>
              <a:ahLst/>
              <a:cxnLst/>
              <a:rect r="r" b="b" t="t" l="l"/>
              <a:pathLst>
                <a:path h="639062" w="1482931">
                  <a:moveTo>
                    <a:pt x="1482931" y="319531"/>
                  </a:moveTo>
                  <a:lnTo>
                    <a:pt x="1279731" y="639062"/>
                  </a:lnTo>
                  <a:lnTo>
                    <a:pt x="203200" y="639062"/>
                  </a:lnTo>
                  <a:lnTo>
                    <a:pt x="0" y="319531"/>
                  </a:lnTo>
                  <a:lnTo>
                    <a:pt x="203200" y="0"/>
                  </a:lnTo>
                  <a:lnTo>
                    <a:pt x="1279731" y="0"/>
                  </a:lnTo>
                  <a:lnTo>
                    <a:pt x="1482931" y="319531"/>
                  </a:lnTo>
                  <a:close/>
                </a:path>
              </a:pathLst>
            </a:custGeom>
            <a:solidFill>
              <a:srgbClr val="145DA0"/>
            </a:solidFill>
            <a:ln w="57150" cap="sq">
              <a:solidFill>
                <a:srgbClr val="FFFFFF"/>
              </a:solidFill>
              <a:prstDash val="solid"/>
              <a:miter/>
            </a:ln>
          </p:spPr>
        </p:sp>
        <p:sp>
          <p:nvSpPr>
            <p:cNvPr name="TextBox 14" id="14"/>
            <p:cNvSpPr txBox="true"/>
            <p:nvPr/>
          </p:nvSpPr>
          <p:spPr>
            <a:xfrm>
              <a:off x="114300" y="-57150"/>
              <a:ext cx="1254331"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7201961" y="7533472"/>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0">
            <a:off x="-936887" y="178564"/>
            <a:ext cx="1336551" cy="905513"/>
          </a:xfrm>
          <a:custGeom>
            <a:avLst/>
            <a:gdLst/>
            <a:ahLst/>
            <a:cxnLst/>
            <a:rect r="r" b="b" t="t" l="l"/>
            <a:pathLst>
              <a:path h="905513" w="1336551">
                <a:moveTo>
                  <a:pt x="0" y="0"/>
                </a:moveTo>
                <a:lnTo>
                  <a:pt x="1336551" y="0"/>
                </a:lnTo>
                <a:lnTo>
                  <a:pt x="1336551" y="905514"/>
                </a:lnTo>
                <a:lnTo>
                  <a:pt x="0" y="9055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7083802" y="-1709864"/>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7942798" y="-341999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10145339" y="10018463"/>
            <a:ext cx="10873692" cy="1293159"/>
          </a:xfrm>
          <a:custGeom>
            <a:avLst/>
            <a:gdLst/>
            <a:ahLst/>
            <a:cxnLst/>
            <a:rect r="r" b="b" t="t" l="l"/>
            <a:pathLst>
              <a:path h="1293159" w="10873692">
                <a:moveTo>
                  <a:pt x="0" y="0"/>
                </a:moveTo>
                <a:lnTo>
                  <a:pt x="10873692" y="0"/>
                </a:lnTo>
                <a:lnTo>
                  <a:pt x="10873692" y="1293159"/>
                </a:lnTo>
                <a:lnTo>
                  <a:pt x="0" y="1293159"/>
                </a:lnTo>
                <a:lnTo>
                  <a:pt x="0" y="0"/>
                </a:lnTo>
                <a:close/>
              </a:path>
            </a:pathLst>
          </a:custGeom>
          <a:blipFill>
            <a:blip r:embed="rId11">
              <a:extLst>
                <a:ext uri="{96DAC541-7B7A-43D3-8B79-37D633B846F1}">
                  <asvg:svgBlip xmlns:asvg="http://schemas.microsoft.com/office/drawing/2016/SVG/main" r:embed="rId12"/>
                </a:ext>
              </a:extLst>
            </a:blip>
            <a:stretch>
              <a:fillRect l="0" t="-561128" r="0" b="0"/>
            </a:stretch>
          </a:blipFill>
        </p:spPr>
      </p:sp>
      <p:sp>
        <p:nvSpPr>
          <p:cNvPr name="Freeform 20" id="20"/>
          <p:cNvSpPr/>
          <p:nvPr/>
        </p:nvSpPr>
        <p:spPr>
          <a:xfrm flipH="true" flipV="false" rot="0">
            <a:off x="17043400" y="8777238"/>
            <a:ext cx="1752990" cy="1509762"/>
          </a:xfrm>
          <a:custGeom>
            <a:avLst/>
            <a:gdLst/>
            <a:ahLst/>
            <a:cxnLst/>
            <a:rect r="r" b="b" t="t" l="l"/>
            <a:pathLst>
              <a:path h="1509762" w="1752990">
                <a:moveTo>
                  <a:pt x="1752990" y="0"/>
                </a:moveTo>
                <a:lnTo>
                  <a:pt x="0" y="0"/>
                </a:lnTo>
                <a:lnTo>
                  <a:pt x="0" y="1509762"/>
                </a:lnTo>
                <a:lnTo>
                  <a:pt x="1752990" y="1509762"/>
                </a:lnTo>
                <a:lnTo>
                  <a:pt x="175299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21" id="21"/>
          <p:cNvGrpSpPr/>
          <p:nvPr/>
        </p:nvGrpSpPr>
        <p:grpSpPr>
          <a:xfrm rot="0">
            <a:off x="7299235" y="8083908"/>
            <a:ext cx="601298" cy="1582029"/>
            <a:chOff x="0" y="0"/>
            <a:chExt cx="158366" cy="416666"/>
          </a:xfrm>
        </p:grpSpPr>
        <p:sp>
          <p:nvSpPr>
            <p:cNvPr name="Freeform 22" id="22"/>
            <p:cNvSpPr/>
            <p:nvPr/>
          </p:nvSpPr>
          <p:spPr>
            <a:xfrm flipH="false" flipV="false" rot="0">
              <a:off x="0" y="0"/>
              <a:ext cx="158366" cy="416666"/>
            </a:xfrm>
            <a:custGeom>
              <a:avLst/>
              <a:gdLst/>
              <a:ahLst/>
              <a:cxnLst/>
              <a:rect r="r" b="b" t="t" l="l"/>
              <a:pathLst>
                <a:path h="416666" w="158366">
                  <a:moveTo>
                    <a:pt x="0" y="0"/>
                  </a:moveTo>
                  <a:lnTo>
                    <a:pt x="158366" y="0"/>
                  </a:lnTo>
                  <a:lnTo>
                    <a:pt x="158366" y="416666"/>
                  </a:lnTo>
                  <a:lnTo>
                    <a:pt x="0" y="416666"/>
                  </a:lnTo>
                  <a:close/>
                </a:path>
              </a:pathLst>
            </a:custGeom>
            <a:solidFill>
              <a:srgbClr val="F5F8F7"/>
            </a:solidFill>
          </p:spPr>
        </p:sp>
        <p:sp>
          <p:nvSpPr>
            <p:cNvPr name="TextBox 23" id="23"/>
            <p:cNvSpPr txBox="true"/>
            <p:nvPr/>
          </p:nvSpPr>
          <p:spPr>
            <a:xfrm>
              <a:off x="0" y="-57150"/>
              <a:ext cx="158366" cy="473816"/>
            </a:xfrm>
            <a:prstGeom prst="rect">
              <a:avLst/>
            </a:prstGeom>
          </p:spPr>
          <p:txBody>
            <a:bodyPr anchor="ctr" rtlCol="false" tIns="50800" lIns="50800" bIns="50800" rIns="50800"/>
            <a:lstStyle/>
            <a:p>
              <a:pPr algn="ctr">
                <a:lnSpc>
                  <a:spcPts val="3499"/>
                </a:lnSpc>
              </a:pPr>
            </a:p>
          </p:txBody>
        </p:sp>
      </p:grpSp>
      <p:sp>
        <p:nvSpPr>
          <p:cNvPr name="TextBox 24" id="24"/>
          <p:cNvSpPr txBox="true"/>
          <p:nvPr/>
        </p:nvSpPr>
        <p:spPr>
          <a:xfrm rot="0">
            <a:off x="4644662" y="534962"/>
            <a:ext cx="9053139" cy="1729785"/>
          </a:xfrm>
          <a:prstGeom prst="rect">
            <a:avLst/>
          </a:prstGeom>
        </p:spPr>
        <p:txBody>
          <a:bodyPr anchor="t" rtlCol="false" tIns="0" lIns="0" bIns="0" rIns="0">
            <a:spAutoFit/>
          </a:bodyPr>
          <a:lstStyle/>
          <a:p>
            <a:pPr algn="l">
              <a:lnSpc>
                <a:spcPts val="6816"/>
              </a:lnSpc>
            </a:pPr>
            <a:r>
              <a:rPr lang="en-US" sz="5453" b="true">
                <a:solidFill>
                  <a:srgbClr val="000000"/>
                </a:solidFill>
                <a:latin typeface="Public Sans Bold"/>
                <a:ea typeface="Public Sans Bold"/>
                <a:cs typeface="Public Sans Bold"/>
                <a:sym typeface="Public Sans Bold"/>
              </a:rPr>
              <a:t>Efficient PS Architecture</a:t>
            </a:r>
          </a:p>
          <a:p>
            <a:pPr algn="l">
              <a:lnSpc>
                <a:spcPts val="6816"/>
              </a:lnSpc>
            </a:pPr>
          </a:p>
        </p:txBody>
      </p:sp>
      <p:grpSp>
        <p:nvGrpSpPr>
          <p:cNvPr name="Group 25" id="25"/>
          <p:cNvGrpSpPr/>
          <p:nvPr/>
        </p:nvGrpSpPr>
        <p:grpSpPr>
          <a:xfrm rot="0">
            <a:off x="955050" y="1562100"/>
            <a:ext cx="16243391" cy="6960600"/>
            <a:chOff x="0" y="0"/>
            <a:chExt cx="4278095" cy="1833245"/>
          </a:xfrm>
        </p:grpSpPr>
        <p:sp>
          <p:nvSpPr>
            <p:cNvPr name="Freeform 26" id="26"/>
            <p:cNvSpPr/>
            <p:nvPr/>
          </p:nvSpPr>
          <p:spPr>
            <a:xfrm flipH="false" flipV="false" rot="0">
              <a:off x="0" y="0"/>
              <a:ext cx="4278095" cy="1833244"/>
            </a:xfrm>
            <a:custGeom>
              <a:avLst/>
              <a:gdLst/>
              <a:ahLst/>
              <a:cxnLst/>
              <a:rect r="r" b="b" t="t" l="l"/>
              <a:pathLst>
                <a:path h="1833244" w="4278095">
                  <a:moveTo>
                    <a:pt x="24308" y="0"/>
                  </a:moveTo>
                  <a:lnTo>
                    <a:pt x="4253787" y="0"/>
                  </a:lnTo>
                  <a:cubicBezTo>
                    <a:pt x="4267212" y="0"/>
                    <a:pt x="4278095" y="10883"/>
                    <a:pt x="4278095" y="24308"/>
                  </a:cubicBezTo>
                  <a:lnTo>
                    <a:pt x="4278095" y="1808937"/>
                  </a:lnTo>
                  <a:cubicBezTo>
                    <a:pt x="4278095" y="1815384"/>
                    <a:pt x="4275534" y="1821566"/>
                    <a:pt x="4270975" y="1826125"/>
                  </a:cubicBezTo>
                  <a:cubicBezTo>
                    <a:pt x="4266417" y="1830684"/>
                    <a:pt x="4260234" y="1833244"/>
                    <a:pt x="4253787" y="1833244"/>
                  </a:cubicBezTo>
                  <a:lnTo>
                    <a:pt x="24308" y="1833244"/>
                  </a:lnTo>
                  <a:cubicBezTo>
                    <a:pt x="10883" y="1833244"/>
                    <a:pt x="0" y="1822362"/>
                    <a:pt x="0" y="1808937"/>
                  </a:cubicBezTo>
                  <a:lnTo>
                    <a:pt x="0" y="24308"/>
                  </a:lnTo>
                  <a:cubicBezTo>
                    <a:pt x="0" y="10883"/>
                    <a:pt x="10883" y="0"/>
                    <a:pt x="24308" y="0"/>
                  </a:cubicBezTo>
                  <a:close/>
                </a:path>
              </a:pathLst>
            </a:custGeom>
            <a:solidFill>
              <a:srgbClr val="3F5FAC">
                <a:alpha val="10980"/>
              </a:srgbClr>
            </a:solidFill>
          </p:spPr>
        </p:sp>
        <p:sp>
          <p:nvSpPr>
            <p:cNvPr name="TextBox 27" id="27"/>
            <p:cNvSpPr txBox="true"/>
            <p:nvPr/>
          </p:nvSpPr>
          <p:spPr>
            <a:xfrm>
              <a:off x="0" y="-57150"/>
              <a:ext cx="4278095" cy="1890395"/>
            </a:xfrm>
            <a:prstGeom prst="rect">
              <a:avLst/>
            </a:prstGeom>
          </p:spPr>
          <p:txBody>
            <a:bodyPr anchor="ctr" rtlCol="false" tIns="50800" lIns="50800" bIns="50800" rIns="50800"/>
            <a:lstStyle/>
            <a:p>
              <a:pPr algn="ctr">
                <a:lnSpc>
                  <a:spcPts val="3779"/>
                </a:lnSpc>
              </a:pPr>
            </a:p>
          </p:txBody>
        </p:sp>
      </p:grpSp>
      <p:sp>
        <p:nvSpPr>
          <p:cNvPr name="TextBox 28" id="28"/>
          <p:cNvSpPr txBox="true"/>
          <p:nvPr/>
        </p:nvSpPr>
        <p:spPr>
          <a:xfrm rot="0">
            <a:off x="1795272" y="1796844"/>
            <a:ext cx="14192696" cy="8322087"/>
          </a:xfrm>
          <a:prstGeom prst="rect">
            <a:avLst/>
          </a:prstGeom>
        </p:spPr>
        <p:txBody>
          <a:bodyPr anchor="t" rtlCol="false" tIns="0" lIns="0" bIns="0" rIns="0">
            <a:spAutoFit/>
          </a:bodyPr>
          <a:lstStyle/>
          <a:p>
            <a:pPr algn="l" marL="574801" indent="-287401" lvl="1">
              <a:lnSpc>
                <a:spcPts val="3327"/>
              </a:lnSpc>
              <a:buFont typeface="Arial"/>
              <a:buChar char="•"/>
            </a:pPr>
            <a:r>
              <a:rPr lang="en-US" sz="2662">
                <a:solidFill>
                  <a:srgbClr val="000000"/>
                </a:solidFill>
                <a:latin typeface="Public Sans"/>
                <a:ea typeface="Public Sans"/>
                <a:cs typeface="Public Sans"/>
                <a:sym typeface="Public Sans"/>
              </a:rPr>
              <a:t>In this study, we focused on two state-of-the-art semantic segmentation architectures </a:t>
            </a:r>
            <a:r>
              <a:rPr lang="en-US" b="true" sz="2662">
                <a:solidFill>
                  <a:srgbClr val="000000"/>
                </a:solidFill>
                <a:latin typeface="Public Sans Bold"/>
                <a:ea typeface="Public Sans Bold"/>
                <a:cs typeface="Public Sans Bold"/>
                <a:sym typeface="Public Sans Bold"/>
              </a:rPr>
              <a:t>DeepLabV3+</a:t>
            </a:r>
            <a:r>
              <a:rPr lang="en-US" sz="2662">
                <a:solidFill>
                  <a:srgbClr val="000000"/>
                </a:solidFill>
                <a:latin typeface="Public Sans"/>
                <a:ea typeface="Public Sans"/>
                <a:cs typeface="Public Sans"/>
                <a:sym typeface="Public Sans"/>
              </a:rPr>
              <a:t> and </a:t>
            </a:r>
            <a:r>
              <a:rPr lang="en-US" b="true" sz="2662">
                <a:solidFill>
                  <a:srgbClr val="000000"/>
                </a:solidFill>
                <a:latin typeface="Public Sans Bold"/>
                <a:ea typeface="Public Sans Bold"/>
                <a:cs typeface="Public Sans Bold"/>
                <a:sym typeface="Public Sans Bold"/>
              </a:rPr>
              <a:t>U-Net++ </a:t>
            </a:r>
            <a:r>
              <a:rPr lang="en-US" sz="2662">
                <a:solidFill>
                  <a:srgbClr val="000000"/>
                </a:solidFill>
                <a:latin typeface="Public Sans"/>
                <a:ea typeface="Public Sans"/>
                <a:cs typeface="Public Sans"/>
                <a:sym typeface="Public Sans"/>
              </a:rPr>
              <a:t>for effective plant segmentation from aerial and gr</a:t>
            </a:r>
            <a:r>
              <a:rPr lang="en-US" sz="2662" u="none">
                <a:solidFill>
                  <a:srgbClr val="000000"/>
                </a:solidFill>
                <a:latin typeface="Public Sans"/>
                <a:ea typeface="Public Sans"/>
                <a:cs typeface="Public Sans"/>
                <a:sym typeface="Public Sans"/>
              </a:rPr>
              <a:t>o</a:t>
            </a:r>
            <a:r>
              <a:rPr lang="en-US" sz="2662">
                <a:solidFill>
                  <a:srgbClr val="000000"/>
                </a:solidFill>
                <a:latin typeface="Public Sans"/>
                <a:ea typeface="Public Sans"/>
                <a:cs typeface="Public Sans"/>
                <a:sym typeface="Public Sans"/>
              </a:rPr>
              <a:t>und-ba</a:t>
            </a:r>
            <a:r>
              <a:rPr lang="en-US" sz="2662" u="none">
                <a:solidFill>
                  <a:srgbClr val="000000"/>
                </a:solidFill>
                <a:latin typeface="Public Sans"/>
                <a:ea typeface="Public Sans"/>
                <a:cs typeface="Public Sans"/>
                <a:sym typeface="Public Sans"/>
              </a:rPr>
              <a:t>s</a:t>
            </a:r>
            <a:r>
              <a:rPr lang="en-US" sz="2662">
                <a:solidFill>
                  <a:srgbClr val="000000"/>
                </a:solidFill>
                <a:latin typeface="Public Sans"/>
                <a:ea typeface="Public Sans"/>
                <a:cs typeface="Public Sans"/>
                <a:sym typeface="Public Sans"/>
              </a:rPr>
              <a:t>ed </a:t>
            </a:r>
            <a:r>
              <a:rPr lang="en-US" sz="2662" u="none">
                <a:solidFill>
                  <a:srgbClr val="000000"/>
                </a:solidFill>
                <a:latin typeface="Public Sans"/>
                <a:ea typeface="Public Sans"/>
                <a:cs typeface="Public Sans"/>
                <a:sym typeface="Public Sans"/>
              </a:rPr>
              <a:t>i</a:t>
            </a:r>
            <a:r>
              <a:rPr lang="en-US" sz="2662">
                <a:solidFill>
                  <a:srgbClr val="000000"/>
                </a:solidFill>
                <a:latin typeface="Public Sans"/>
                <a:ea typeface="Public Sans"/>
                <a:cs typeface="Public Sans"/>
                <a:sym typeface="Public Sans"/>
              </a:rPr>
              <a:t>m</a:t>
            </a:r>
            <a:r>
              <a:rPr lang="en-US" sz="2662" u="none">
                <a:solidFill>
                  <a:srgbClr val="000000"/>
                </a:solidFill>
                <a:latin typeface="Public Sans"/>
                <a:ea typeface="Public Sans"/>
                <a:cs typeface="Public Sans"/>
                <a:sym typeface="Public Sans"/>
              </a:rPr>
              <a:t>age</a:t>
            </a:r>
            <a:r>
              <a:rPr lang="en-US" sz="2662">
                <a:solidFill>
                  <a:srgbClr val="000000"/>
                </a:solidFill>
                <a:latin typeface="Public Sans"/>
                <a:ea typeface="Public Sans"/>
                <a:cs typeface="Public Sans"/>
                <a:sym typeface="Public Sans"/>
              </a:rPr>
              <a:t>s. </a:t>
            </a:r>
          </a:p>
          <a:p>
            <a:pPr algn="l">
              <a:lnSpc>
                <a:spcPts val="3327"/>
              </a:lnSpc>
            </a:pPr>
          </a:p>
          <a:p>
            <a:pPr algn="l" marL="574801" indent="-287401" lvl="1">
              <a:lnSpc>
                <a:spcPts val="3327"/>
              </a:lnSpc>
              <a:buFont typeface="Arial"/>
              <a:buChar char="•"/>
            </a:pPr>
            <a:r>
              <a:rPr lang="en-US" b="true" sz="2662">
                <a:solidFill>
                  <a:srgbClr val="000000"/>
                </a:solidFill>
                <a:latin typeface="Public Sans Bold"/>
                <a:ea typeface="Public Sans Bold"/>
                <a:cs typeface="Public Sans Bold"/>
                <a:sym typeface="Public Sans Bold"/>
              </a:rPr>
              <a:t>DeepLabV3+</a:t>
            </a:r>
            <a:r>
              <a:rPr lang="en-US" sz="2662">
                <a:solidFill>
                  <a:srgbClr val="000000"/>
                </a:solidFill>
                <a:latin typeface="Public Sans"/>
                <a:ea typeface="Public Sans"/>
                <a:cs typeface="Public Sans"/>
                <a:sym typeface="Public Sans"/>
              </a:rPr>
              <a:t> builds upon the DeepLab family by incorporating Atrous Spatial Pyramid Pooling (ASPP) and an effective decoder module. ASPP enables the model to capture multi-scale contextual information by applying parallel atrous convolutions with different dilation rates. This helps in identifying both small and large plant structures in diverse field conditions. </a:t>
            </a:r>
          </a:p>
          <a:p>
            <a:pPr algn="l">
              <a:lnSpc>
                <a:spcPts val="3327"/>
              </a:lnSpc>
            </a:pPr>
          </a:p>
          <a:p>
            <a:pPr algn="l" marL="574801" indent="-287401" lvl="1">
              <a:lnSpc>
                <a:spcPts val="3327"/>
              </a:lnSpc>
              <a:buFont typeface="Arial"/>
              <a:buChar char="•"/>
            </a:pPr>
            <a:r>
              <a:rPr lang="en-US" b="true" sz="2662">
                <a:solidFill>
                  <a:srgbClr val="000000"/>
                </a:solidFill>
                <a:latin typeface="Public Sans Bold"/>
                <a:ea typeface="Public Sans Bold"/>
                <a:cs typeface="Public Sans Bold"/>
                <a:sym typeface="Public Sans Bold"/>
              </a:rPr>
              <a:t>U-Net++</a:t>
            </a:r>
            <a:r>
              <a:rPr lang="en-US" sz="2662">
                <a:solidFill>
                  <a:srgbClr val="000000"/>
                </a:solidFill>
                <a:latin typeface="Public Sans"/>
                <a:ea typeface="Public Sans"/>
                <a:cs typeface="Public Sans"/>
                <a:sym typeface="Public Sans"/>
              </a:rPr>
              <a:t> enhances the classical U-Net design by introducing nested and dense skip connections between the encoder and decoder stages. These connections bridge the semantic gap between low-level and high-level features, enabling better feature fusion and more precise segmentation.The model is particularly efficient in capturing fine details.</a:t>
            </a:r>
          </a:p>
          <a:p>
            <a:pPr algn="l">
              <a:lnSpc>
                <a:spcPts val="3327"/>
              </a:lnSpc>
            </a:pPr>
          </a:p>
          <a:p>
            <a:pPr algn="l">
              <a:lnSpc>
                <a:spcPts val="3327"/>
              </a:lnSpc>
            </a:pPr>
          </a:p>
          <a:p>
            <a:pPr algn="l">
              <a:lnSpc>
                <a:spcPts val="3327"/>
              </a:lnSpc>
            </a:pPr>
          </a:p>
          <a:p>
            <a:pPr algn="l">
              <a:lnSpc>
                <a:spcPts val="2955"/>
              </a:lnSpc>
            </a:pPr>
          </a:p>
          <a:p>
            <a:pPr algn="ctr">
              <a:lnSpc>
                <a:spcPts val="295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3625677" y="-1477201"/>
            <a:ext cx="5390494" cy="2446670"/>
            <a:chOff x="0" y="0"/>
            <a:chExt cx="1239720" cy="562692"/>
          </a:xfrm>
        </p:grpSpPr>
        <p:sp>
          <p:nvSpPr>
            <p:cNvPr name="Freeform 4" id="4"/>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145DA0"/>
            </a:solidFill>
          </p:spPr>
        </p:sp>
        <p:sp>
          <p:nvSpPr>
            <p:cNvPr name="TextBox 5" id="5"/>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726419" y="-1477201"/>
            <a:ext cx="5390494" cy="2446670"/>
            <a:chOff x="0" y="0"/>
            <a:chExt cx="1239720" cy="562692"/>
          </a:xfrm>
        </p:grpSpPr>
        <p:sp>
          <p:nvSpPr>
            <p:cNvPr name="Freeform 7" id="7"/>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145DA0"/>
            </a:solidFill>
          </p:spPr>
        </p:sp>
        <p:sp>
          <p:nvSpPr>
            <p:cNvPr name="TextBox 8" id="8"/>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5914948" y="433762"/>
            <a:ext cx="2755050" cy="1071412"/>
            <a:chOff x="0" y="0"/>
            <a:chExt cx="1643297" cy="639062"/>
          </a:xfrm>
        </p:grpSpPr>
        <p:sp>
          <p:nvSpPr>
            <p:cNvPr name="Freeform 10" id="10"/>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56AEFF"/>
            </a:solidFill>
            <a:ln w="57150" cap="sq">
              <a:solidFill>
                <a:srgbClr val="FFFFFF"/>
              </a:solidFill>
              <a:prstDash val="solid"/>
              <a:miter/>
            </a:ln>
          </p:spPr>
        </p:sp>
        <p:sp>
          <p:nvSpPr>
            <p:cNvPr name="TextBox 11" id="11"/>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380247" y="433762"/>
            <a:ext cx="2755050" cy="1071412"/>
            <a:chOff x="0" y="0"/>
            <a:chExt cx="1643297" cy="639062"/>
          </a:xfrm>
        </p:grpSpPr>
        <p:sp>
          <p:nvSpPr>
            <p:cNvPr name="Freeform 13" id="13"/>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56AEFF"/>
            </a:solidFill>
            <a:ln w="57150" cap="sq">
              <a:solidFill>
                <a:srgbClr val="FFFFFF"/>
              </a:solidFill>
              <a:prstDash val="solid"/>
              <a:miter/>
            </a:ln>
          </p:spPr>
        </p:sp>
        <p:sp>
          <p:nvSpPr>
            <p:cNvPr name="TextBox 14" id="14"/>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289309" y="1124240"/>
            <a:ext cx="1314829" cy="417924"/>
          </a:xfrm>
          <a:custGeom>
            <a:avLst/>
            <a:gdLst/>
            <a:ahLst/>
            <a:cxnLst/>
            <a:rect r="r" b="b" t="t" l="l"/>
            <a:pathLst>
              <a:path h="417924" w="1314829">
                <a:moveTo>
                  <a:pt x="0" y="0"/>
                </a:moveTo>
                <a:lnTo>
                  <a:pt x="1314829" y="0"/>
                </a:lnTo>
                <a:lnTo>
                  <a:pt x="1314829" y="417924"/>
                </a:lnTo>
                <a:lnTo>
                  <a:pt x="0" y="41792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0">
            <a:off x="17761450" y="2809883"/>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738600" y="-1282322"/>
            <a:ext cx="2327481" cy="2056911"/>
          </a:xfrm>
          <a:custGeom>
            <a:avLst/>
            <a:gdLst/>
            <a:ahLst/>
            <a:cxnLst/>
            <a:rect r="r" b="b" t="t" l="l"/>
            <a:pathLst>
              <a:path h="2056911" w="2327481">
                <a:moveTo>
                  <a:pt x="0" y="0"/>
                </a:moveTo>
                <a:lnTo>
                  <a:pt x="2327481" y="0"/>
                </a:lnTo>
                <a:lnTo>
                  <a:pt x="2327481" y="2056911"/>
                </a:lnTo>
                <a:lnTo>
                  <a:pt x="0" y="20569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1549400" y="2620264"/>
            <a:ext cx="15494000" cy="6911854"/>
          </a:xfrm>
          <a:custGeom>
            <a:avLst/>
            <a:gdLst/>
            <a:ahLst/>
            <a:cxnLst/>
            <a:rect r="r" b="b" t="t" l="l"/>
            <a:pathLst>
              <a:path h="6911854" w="15494000">
                <a:moveTo>
                  <a:pt x="0" y="0"/>
                </a:moveTo>
                <a:lnTo>
                  <a:pt x="15494000" y="0"/>
                </a:lnTo>
                <a:lnTo>
                  <a:pt x="15494000" y="6911855"/>
                </a:lnTo>
                <a:lnTo>
                  <a:pt x="0" y="6911855"/>
                </a:lnTo>
                <a:lnTo>
                  <a:pt x="0" y="0"/>
                </a:lnTo>
                <a:close/>
              </a:path>
            </a:pathLst>
          </a:custGeom>
          <a:blipFill>
            <a:blip r:embed="rId13"/>
            <a:stretch>
              <a:fillRect l="0" t="-1154" r="-357" b="-1393"/>
            </a:stretch>
          </a:blipFill>
        </p:spPr>
      </p:sp>
      <p:sp>
        <p:nvSpPr>
          <p:cNvPr name="TextBox 21" id="21"/>
          <p:cNvSpPr txBox="true"/>
          <p:nvPr/>
        </p:nvSpPr>
        <p:spPr>
          <a:xfrm rot="0">
            <a:off x="4676447" y="395662"/>
            <a:ext cx="8963353" cy="1052830"/>
          </a:xfrm>
          <a:prstGeom prst="rect">
            <a:avLst/>
          </a:prstGeom>
        </p:spPr>
        <p:txBody>
          <a:bodyPr anchor="t" rtlCol="false" tIns="0" lIns="0" bIns="0" rIns="0">
            <a:spAutoFit/>
          </a:bodyPr>
          <a:lstStyle/>
          <a:p>
            <a:pPr algn="ctr">
              <a:lnSpc>
                <a:spcPts val="8374"/>
              </a:lnSpc>
            </a:pPr>
            <a:r>
              <a:rPr lang="en-US" sz="6699" b="true">
                <a:solidFill>
                  <a:srgbClr val="000000"/>
                </a:solidFill>
                <a:latin typeface="Public Sans Bold"/>
                <a:ea typeface="Public Sans Bold"/>
                <a:cs typeface="Public Sans Bold"/>
                <a:sym typeface="Public Sans Bold"/>
              </a:rPr>
              <a:t>Model Architecture</a:t>
            </a:r>
          </a:p>
        </p:txBody>
      </p:sp>
      <p:sp>
        <p:nvSpPr>
          <p:cNvPr name="TextBox 22" id="22"/>
          <p:cNvSpPr txBox="true"/>
          <p:nvPr/>
        </p:nvSpPr>
        <p:spPr>
          <a:xfrm rot="0">
            <a:off x="8104832" y="1438500"/>
            <a:ext cx="1948904" cy="431800"/>
          </a:xfrm>
          <a:prstGeom prst="rect">
            <a:avLst/>
          </a:prstGeom>
        </p:spPr>
        <p:txBody>
          <a:bodyPr anchor="t" rtlCol="false" tIns="0" lIns="0" bIns="0" rIns="0">
            <a:spAutoFit/>
          </a:bodyPr>
          <a:lstStyle/>
          <a:p>
            <a:pPr algn="ctr">
              <a:lnSpc>
                <a:spcPts val="3499"/>
              </a:lnSpc>
              <a:spcBef>
                <a:spcPct val="0"/>
              </a:spcBef>
            </a:pPr>
            <a:r>
              <a:rPr lang="en-US" b="true" sz="2499" u="sng">
                <a:solidFill>
                  <a:srgbClr val="000000"/>
                </a:solidFill>
                <a:latin typeface="Public Sans Bold"/>
                <a:ea typeface="Public Sans Bold"/>
                <a:cs typeface="Public Sans Bold"/>
                <a:sym typeface="Public Sans Bold"/>
              </a:rPr>
              <a:t>DeepLabV3+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DAGmIQmzr2Q</dc:identifier>
  <dcterms:modified xsi:type="dcterms:W3CDTF">2011-08-01T06:04:30Z</dcterms:modified>
  <cp:revision>1</cp:revision>
  <dc:title>Comparative Analysis of DeepLabV3 and U-Net++ for Plant Segmentation</dc:title>
</cp:coreProperties>
</file>